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s/slide7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383" y="1059182"/>
            <a:ext cx="4152893" cy="552449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708" y="1112520"/>
            <a:ext cx="4107179" cy="525932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57200" y="1143000"/>
            <a:ext cx="4038600" cy="5410200"/>
          </a:xfrm>
          <a:custGeom>
            <a:avLst/>
            <a:gdLst/>
            <a:ahLst/>
            <a:cxnLst/>
            <a:rect l="l" t="t" r="r" b="b"/>
            <a:pathLst>
              <a:path w="4038600" h="5410200">
                <a:moveTo>
                  <a:pt x="4038600" y="0"/>
                </a:moveTo>
                <a:lnTo>
                  <a:pt x="0" y="0"/>
                </a:lnTo>
                <a:lnTo>
                  <a:pt x="0" y="5410200"/>
                </a:lnTo>
                <a:lnTo>
                  <a:pt x="4038600" y="5410200"/>
                </a:lnTo>
                <a:lnTo>
                  <a:pt x="4038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57200" y="1143000"/>
            <a:ext cx="4038600" cy="5410200"/>
          </a:xfrm>
          <a:custGeom>
            <a:avLst/>
            <a:gdLst/>
            <a:ahLst/>
            <a:cxnLst/>
            <a:rect l="l" t="t" r="r" b="b"/>
            <a:pathLst>
              <a:path w="4038600" h="5410200">
                <a:moveTo>
                  <a:pt x="0" y="5410200"/>
                </a:moveTo>
                <a:lnTo>
                  <a:pt x="4038600" y="5410200"/>
                </a:lnTo>
                <a:lnTo>
                  <a:pt x="4038600" y="0"/>
                </a:lnTo>
                <a:lnTo>
                  <a:pt x="0" y="0"/>
                </a:lnTo>
                <a:lnTo>
                  <a:pt x="0" y="54102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1F5F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146" y="164569"/>
            <a:ext cx="8313415" cy="9220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779" y="242315"/>
            <a:ext cx="8033004" cy="89001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57200" y="177799"/>
            <a:ext cx="8229600" cy="838200"/>
          </a:xfrm>
          <a:custGeom>
            <a:avLst/>
            <a:gdLst/>
            <a:ahLst/>
            <a:cxnLst/>
            <a:rect l="l" t="t" r="r" b="b"/>
            <a:pathLst>
              <a:path w="8229600" h="838200">
                <a:moveTo>
                  <a:pt x="8229600" y="0"/>
                </a:moveTo>
                <a:lnTo>
                  <a:pt x="0" y="0"/>
                </a:lnTo>
                <a:lnTo>
                  <a:pt x="0" y="838200"/>
                </a:lnTo>
                <a:lnTo>
                  <a:pt x="8229600" y="838200"/>
                </a:lnTo>
                <a:lnTo>
                  <a:pt x="8229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311" y="256031"/>
            <a:ext cx="7950708" cy="804672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76200" y="1193800"/>
            <a:ext cx="4572000" cy="5486400"/>
          </a:xfrm>
          <a:custGeom>
            <a:avLst/>
            <a:gdLst/>
            <a:ahLst/>
            <a:cxnLst/>
            <a:rect l="l" t="t" r="r" b="b"/>
            <a:pathLst>
              <a:path w="4572000" h="5486400">
                <a:moveTo>
                  <a:pt x="0" y="5486400"/>
                </a:moveTo>
                <a:lnTo>
                  <a:pt x="4572000" y="5486400"/>
                </a:lnTo>
                <a:lnTo>
                  <a:pt x="4572000" y="0"/>
                </a:lnTo>
                <a:lnTo>
                  <a:pt x="0" y="0"/>
                </a:lnTo>
                <a:lnTo>
                  <a:pt x="0" y="5486400"/>
                </a:lnTo>
                <a:close/>
              </a:path>
            </a:pathLst>
          </a:custGeom>
          <a:ln w="25400">
            <a:solidFill>
              <a:srgbClr val="E7DE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1F5F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27575" y="1894408"/>
            <a:ext cx="4025900" cy="465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001F5F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1F5F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4939" y="1213484"/>
            <a:ext cx="8834120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001F5F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tut.fi/cgi-bin/mult.cgi" TargetMode="External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33.png"/><Relationship Id="rId21" Type="http://schemas.openxmlformats.org/officeDocument/2006/relationships/image" Target="../media/image41.png"/><Relationship Id="rId7" Type="http://schemas.openxmlformats.org/officeDocument/2006/relationships/image" Target="../media/image20.png"/><Relationship Id="rId12" Type="http://schemas.openxmlformats.org/officeDocument/2006/relationships/image" Target="../media/image36.png"/><Relationship Id="rId17" Type="http://schemas.openxmlformats.org/officeDocument/2006/relationships/image" Target="../media/image29.jpeg"/><Relationship Id="rId2" Type="http://schemas.openxmlformats.org/officeDocument/2006/relationships/image" Target="../media/image32.png"/><Relationship Id="rId16" Type="http://schemas.openxmlformats.org/officeDocument/2006/relationships/image" Target="../media/image38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37.png"/><Relationship Id="rId10" Type="http://schemas.openxmlformats.org/officeDocument/2006/relationships/image" Target="../media/image21.jpeg"/><Relationship Id="rId19" Type="http://schemas.openxmlformats.org/officeDocument/2006/relationships/image" Target="../media/image39.png"/><Relationship Id="rId4" Type="http://schemas.openxmlformats.org/officeDocument/2006/relationships/image" Target="../media/image17.png"/><Relationship Id="rId9" Type="http://schemas.openxmlformats.org/officeDocument/2006/relationships/image" Target="../media/image35.png"/><Relationship Id="rId14" Type="http://schemas.openxmlformats.org/officeDocument/2006/relationships/image" Target="../media/image26.png"/><Relationship Id="rId22" Type="http://schemas.openxmlformats.org/officeDocument/2006/relationships/image" Target="../media/image4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44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150.jpe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png"/><Relationship Id="rId11" Type="http://schemas.openxmlformats.org/officeDocument/2006/relationships/image" Target="../media/image149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48.png"/><Relationship Id="rId19" Type="http://schemas.openxmlformats.org/officeDocument/2006/relationships/image" Target="../media/image28.png"/><Relationship Id="rId4" Type="http://schemas.openxmlformats.org/officeDocument/2006/relationships/image" Target="../media/image145.png"/><Relationship Id="rId9" Type="http://schemas.openxmlformats.org/officeDocument/2006/relationships/image" Target="../media/image147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51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150.jpe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3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52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eg"/><Relationship Id="rId3" Type="http://schemas.openxmlformats.org/officeDocument/2006/relationships/image" Target="../media/image154.png"/><Relationship Id="rId7" Type="http://schemas.openxmlformats.org/officeDocument/2006/relationships/image" Target="../media/image15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6.png"/><Relationship Id="rId5" Type="http://schemas.openxmlformats.org/officeDocument/2006/relationships/image" Target="../media/image14.png"/><Relationship Id="rId4" Type="http://schemas.openxmlformats.org/officeDocument/2006/relationships/image" Target="../media/image1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59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150.jpe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1.png"/><Relationship Id="rId11" Type="http://schemas.openxmlformats.org/officeDocument/2006/relationships/image" Target="../media/image20.png"/><Relationship Id="rId24" Type="http://schemas.openxmlformats.org/officeDocument/2006/relationships/image" Target="../media/image16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16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60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eg"/><Relationship Id="rId13" Type="http://schemas.openxmlformats.org/officeDocument/2006/relationships/image" Target="../media/image23.png"/><Relationship Id="rId18" Type="http://schemas.openxmlformats.org/officeDocument/2006/relationships/image" Target="../media/image20.png"/><Relationship Id="rId3" Type="http://schemas.openxmlformats.org/officeDocument/2006/relationships/image" Target="../media/image164.png"/><Relationship Id="rId21" Type="http://schemas.openxmlformats.org/officeDocument/2006/relationships/image" Target="../media/image28.png"/><Relationship Id="rId7" Type="http://schemas.openxmlformats.org/officeDocument/2006/relationships/image" Target="../media/image168.png"/><Relationship Id="rId12" Type="http://schemas.openxmlformats.org/officeDocument/2006/relationships/image" Target="../media/image22.png"/><Relationship Id="rId17" Type="http://schemas.openxmlformats.org/officeDocument/2006/relationships/image" Target="../media/image39.png"/><Relationship Id="rId2" Type="http://schemas.openxmlformats.org/officeDocument/2006/relationships/image" Target="../media/image11.png"/><Relationship Id="rId16" Type="http://schemas.openxmlformats.org/officeDocument/2006/relationships/image" Target="../media/image26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11" Type="http://schemas.openxmlformats.org/officeDocument/2006/relationships/image" Target="../media/image19.png"/><Relationship Id="rId24" Type="http://schemas.openxmlformats.org/officeDocument/2006/relationships/image" Target="../media/image170.png"/><Relationship Id="rId5" Type="http://schemas.openxmlformats.org/officeDocument/2006/relationships/image" Target="../media/image166.png"/><Relationship Id="rId15" Type="http://schemas.openxmlformats.org/officeDocument/2006/relationships/image" Target="../media/image25.png"/><Relationship Id="rId23" Type="http://schemas.openxmlformats.org/officeDocument/2006/relationships/image" Target="../media/image169.png"/><Relationship Id="rId10" Type="http://schemas.openxmlformats.org/officeDocument/2006/relationships/image" Target="../media/image18.png"/><Relationship Id="rId19" Type="http://schemas.openxmlformats.org/officeDocument/2006/relationships/image" Target="../media/image16.png"/><Relationship Id="rId4" Type="http://schemas.openxmlformats.org/officeDocument/2006/relationships/image" Target="../media/image165.png"/><Relationship Id="rId9" Type="http://schemas.openxmlformats.org/officeDocument/2006/relationships/image" Target="../media/image30.png"/><Relationship Id="rId14" Type="http://schemas.openxmlformats.org/officeDocument/2006/relationships/image" Target="../media/image24.png"/><Relationship Id="rId22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68.png"/><Relationship Id="rId18" Type="http://schemas.openxmlformats.org/officeDocument/2006/relationships/image" Target="../media/image22.png"/><Relationship Id="rId3" Type="http://schemas.openxmlformats.org/officeDocument/2006/relationships/image" Target="../media/image171.png"/><Relationship Id="rId21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openxmlformats.org/officeDocument/2006/relationships/image" Target="../media/image29.jpeg"/><Relationship Id="rId17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openxmlformats.org/officeDocument/2006/relationships/image" Target="../media/image17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png"/><Relationship Id="rId11" Type="http://schemas.openxmlformats.org/officeDocument/2006/relationships/image" Target="../media/image28.png"/><Relationship Id="rId24" Type="http://schemas.openxmlformats.org/officeDocument/2006/relationships/image" Target="../media/image176.png"/><Relationship Id="rId5" Type="http://schemas.openxmlformats.org/officeDocument/2006/relationships/image" Target="../media/image173.png"/><Relationship Id="rId15" Type="http://schemas.openxmlformats.org/officeDocument/2006/relationships/image" Target="../media/image30.png"/><Relationship Id="rId23" Type="http://schemas.openxmlformats.org/officeDocument/2006/relationships/image" Target="../media/image39.png"/><Relationship Id="rId10" Type="http://schemas.openxmlformats.org/officeDocument/2006/relationships/image" Target="../media/image27.png"/><Relationship Id="rId19" Type="http://schemas.openxmlformats.org/officeDocument/2006/relationships/image" Target="../media/image23.png"/><Relationship Id="rId4" Type="http://schemas.openxmlformats.org/officeDocument/2006/relationships/image" Target="../media/image172.png"/><Relationship Id="rId9" Type="http://schemas.openxmlformats.org/officeDocument/2006/relationships/image" Target="../media/image16.png"/><Relationship Id="rId14" Type="http://schemas.openxmlformats.org/officeDocument/2006/relationships/image" Target="../media/image150.jpeg"/><Relationship Id="rId2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2.png"/><Relationship Id="rId7" Type="http://schemas.openxmlformats.org/officeDocument/2006/relationships/image" Target="../media/image18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03.png"/><Relationship Id="rId9" Type="http://schemas.openxmlformats.org/officeDocument/2006/relationships/image" Target="../media/image1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4.png"/><Relationship Id="rId7" Type="http://schemas.openxmlformats.org/officeDocument/2006/relationships/image" Target="../media/image217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eg"/><Relationship Id="rId7" Type="http://schemas.openxmlformats.org/officeDocument/2006/relationships/image" Target="../media/image256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7" Type="http://schemas.openxmlformats.org/officeDocument/2006/relationships/image" Target="../media/image26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7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4.png"/><Relationship Id="rId5" Type="http://schemas.openxmlformats.org/officeDocument/2006/relationships/image" Target="../media/image299.png"/><Relationship Id="rId4" Type="http://schemas.openxmlformats.org/officeDocument/2006/relationships/image" Target="../media/image30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1.png"/><Relationship Id="rId5" Type="http://schemas.openxmlformats.org/officeDocument/2006/relationships/image" Target="../media/image310.png"/><Relationship Id="rId4" Type="http://schemas.openxmlformats.org/officeDocument/2006/relationships/image" Target="../media/image2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2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23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7" Type="http://schemas.openxmlformats.org/officeDocument/2006/relationships/hyperlink" Target="http://www.w3schools.com/" TargetMode="External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2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23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2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23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511" y="3509772"/>
              <a:ext cx="3038856" cy="822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63675" y="3550158"/>
              <a:ext cx="2971800" cy="1905"/>
            </a:xfrm>
            <a:custGeom>
              <a:avLst/>
              <a:gdLst/>
              <a:ahLst/>
              <a:cxnLst/>
              <a:rect l="l" t="t" r="r" b="b"/>
              <a:pathLst>
                <a:path w="2971800" h="1904">
                  <a:moveTo>
                    <a:pt x="0" y="0"/>
                  </a:moveTo>
                  <a:lnTo>
                    <a:pt x="2971800" y="1524"/>
                  </a:lnTo>
                </a:path>
              </a:pathLst>
            </a:custGeom>
            <a:ln w="12700">
              <a:solidFill>
                <a:srgbClr val="E9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5632" y="3509772"/>
              <a:ext cx="3038856" cy="822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08525" y="3550158"/>
              <a:ext cx="2971800" cy="1905"/>
            </a:xfrm>
            <a:custGeom>
              <a:avLst/>
              <a:gdLst/>
              <a:ahLst/>
              <a:cxnLst/>
              <a:rect l="l" t="t" r="r" b="b"/>
              <a:pathLst>
                <a:path w="2971800" h="1904">
                  <a:moveTo>
                    <a:pt x="0" y="0"/>
                  </a:moveTo>
                  <a:lnTo>
                    <a:pt x="2971800" y="1524"/>
                  </a:lnTo>
                </a:path>
              </a:pathLst>
            </a:custGeom>
            <a:ln w="12700">
              <a:solidFill>
                <a:srgbClr val="E9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8179" y="3473196"/>
              <a:ext cx="150875" cy="1508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1327" y="3507231"/>
              <a:ext cx="83820" cy="8381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0" y="4419600"/>
            <a:ext cx="4953000" cy="1756250"/>
          </a:xfrm>
          <a:prstGeom prst="rect">
            <a:avLst/>
          </a:prstGeom>
          <a:solidFill>
            <a:srgbClr val="FFFFFF"/>
          </a:solidFill>
          <a:ln w="38100">
            <a:solidFill>
              <a:srgbClr val="3891A7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R="8890" algn="ctr">
              <a:lnSpc>
                <a:spcPct val="100000"/>
              </a:lnSpc>
              <a:spcBef>
                <a:spcPts val="240"/>
              </a:spcBef>
            </a:pPr>
            <a:r>
              <a:rPr lang="en-US" sz="2000" b="1" spc="80" dirty="0" smtClean="0">
                <a:solidFill>
                  <a:srgbClr val="C00000"/>
                </a:solidFill>
                <a:latin typeface="Constantia"/>
                <a:cs typeface="Constantia"/>
              </a:rPr>
              <a:t>       </a:t>
            </a:r>
            <a:r>
              <a:rPr sz="2000" b="1" spc="80" smtClean="0">
                <a:solidFill>
                  <a:srgbClr val="C00000"/>
                </a:solidFill>
                <a:latin typeface="Constantia"/>
                <a:cs typeface="Constantia"/>
              </a:rPr>
              <a:t>CHAPTER</a:t>
            </a:r>
            <a:r>
              <a:rPr sz="2000" b="1" spc="135" smtClean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000" b="1" spc="70" dirty="0">
                <a:solidFill>
                  <a:srgbClr val="C00000"/>
                </a:solidFill>
                <a:latin typeface="Constantia"/>
                <a:cs typeface="Constantia"/>
              </a:rPr>
              <a:t>FIVE</a:t>
            </a:r>
            <a:endParaRPr sz="2000">
              <a:latin typeface="Constantia"/>
              <a:cs typeface="Constantia"/>
            </a:endParaRPr>
          </a:p>
          <a:p>
            <a:pPr marL="486409" marR="499745" indent="725170" algn="ctr">
              <a:lnSpc>
                <a:spcPct val="127800"/>
              </a:lnSpc>
              <a:spcBef>
                <a:spcPts val="10"/>
              </a:spcBef>
            </a:pPr>
            <a:r>
              <a:rPr sz="1800" b="1" spc="75" dirty="0">
                <a:solidFill>
                  <a:srgbClr val="FF0000"/>
                </a:solidFill>
                <a:latin typeface="Constantia"/>
                <a:cs typeface="Constantia"/>
              </a:rPr>
              <a:t>Server</a:t>
            </a:r>
            <a:r>
              <a:rPr sz="1800" b="1" spc="13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b="1" spc="65" dirty="0">
                <a:solidFill>
                  <a:srgbClr val="FF0000"/>
                </a:solidFill>
                <a:latin typeface="Constantia"/>
                <a:cs typeface="Constantia"/>
              </a:rPr>
              <a:t>Side</a:t>
            </a:r>
            <a:r>
              <a:rPr sz="1800" b="1" spc="15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b="1" spc="70">
                <a:solidFill>
                  <a:srgbClr val="FF0000"/>
                </a:solidFill>
                <a:latin typeface="Constantia"/>
                <a:cs typeface="Constantia"/>
              </a:rPr>
              <a:t>Programs </a:t>
            </a:r>
            <a:r>
              <a:rPr sz="1800" b="1" spc="75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endParaRPr lang="en-US" sz="1800" b="1" spc="75" dirty="0" smtClean="0">
              <a:solidFill>
                <a:srgbClr val="006FC0"/>
              </a:solidFill>
              <a:latin typeface="Constantia"/>
              <a:cs typeface="Constantia"/>
            </a:endParaRPr>
          </a:p>
          <a:p>
            <a:pPr marL="486409" marR="499745" indent="725170" algn="ctr">
              <a:lnSpc>
                <a:spcPct val="127800"/>
              </a:lnSpc>
              <a:spcBef>
                <a:spcPts val="10"/>
              </a:spcBef>
            </a:pPr>
            <a:r>
              <a:rPr sz="1800" b="1" spc="15" smtClean="0">
                <a:solidFill>
                  <a:srgbClr val="006FC0"/>
                </a:solidFill>
                <a:latin typeface="Constantia"/>
                <a:cs typeface="Constantia"/>
              </a:rPr>
              <a:t>Web</a:t>
            </a:r>
            <a:r>
              <a:rPr sz="1800" b="1" spc="100" smtClean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b="1" spc="75" dirty="0">
                <a:solidFill>
                  <a:srgbClr val="006FC0"/>
                </a:solidFill>
                <a:latin typeface="Constantia"/>
                <a:cs typeface="Constantia"/>
              </a:rPr>
              <a:t>server</a:t>
            </a:r>
            <a:r>
              <a:rPr sz="1800" b="1" spc="12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b="1" spc="85" dirty="0">
                <a:solidFill>
                  <a:srgbClr val="006FC0"/>
                </a:solidFill>
                <a:latin typeface="Constantia"/>
                <a:cs typeface="Constantia"/>
              </a:rPr>
              <a:t>Configuration </a:t>
            </a:r>
            <a:r>
              <a:rPr sz="1800" b="1" spc="-41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b="1" spc="70" dirty="0">
                <a:solidFill>
                  <a:srgbClr val="006FC0"/>
                </a:solidFill>
                <a:latin typeface="Constantia"/>
                <a:cs typeface="Constantia"/>
              </a:rPr>
              <a:t>Common</a:t>
            </a:r>
            <a:r>
              <a:rPr sz="1800" b="1" spc="1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b="1" spc="65" dirty="0">
                <a:solidFill>
                  <a:srgbClr val="006FC0"/>
                </a:solidFill>
                <a:latin typeface="Constantia"/>
                <a:cs typeface="Constantia"/>
              </a:rPr>
              <a:t>Gateway</a:t>
            </a:r>
            <a:r>
              <a:rPr sz="1800" b="1" spc="15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b="1" spc="75" dirty="0">
                <a:solidFill>
                  <a:srgbClr val="006FC0"/>
                </a:solidFill>
                <a:latin typeface="Constantia"/>
                <a:cs typeface="Constantia"/>
              </a:rPr>
              <a:t>Interface(CGI)</a:t>
            </a:r>
            <a:endParaRPr sz="1800">
              <a:latin typeface="Constantia"/>
              <a:cs typeface="Constantia"/>
            </a:endParaRPr>
          </a:p>
          <a:p>
            <a:pPr marR="4445" algn="ctr">
              <a:lnSpc>
                <a:spcPct val="100000"/>
              </a:lnSpc>
              <a:spcBef>
                <a:spcPts val="600"/>
              </a:spcBef>
            </a:pPr>
            <a:r>
              <a:rPr sz="1800" b="1" spc="45" dirty="0">
                <a:solidFill>
                  <a:srgbClr val="006FC0"/>
                </a:solidFill>
                <a:latin typeface="Constantia"/>
                <a:cs typeface="Constantia"/>
              </a:rPr>
              <a:t>PHP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91000" y="6477000"/>
            <a:ext cx="4953000" cy="381000"/>
          </a:xfrm>
          <a:custGeom>
            <a:avLst/>
            <a:gdLst/>
            <a:ahLst/>
            <a:cxnLst/>
            <a:rect l="l" t="t" r="r" b="b"/>
            <a:pathLst>
              <a:path w="4953000" h="381000">
                <a:moveTo>
                  <a:pt x="4953000" y="0"/>
                </a:moveTo>
                <a:lnTo>
                  <a:pt x="0" y="0"/>
                </a:lnTo>
                <a:lnTo>
                  <a:pt x="0" y="381000"/>
                </a:lnTo>
                <a:lnTo>
                  <a:pt x="4953000" y="381000"/>
                </a:lnTo>
                <a:lnTo>
                  <a:pt x="4953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1211577"/>
            <a:ext cx="8598535" cy="5646420"/>
            <a:chOff x="256031" y="1211577"/>
            <a:chExt cx="8598535" cy="5646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1211577"/>
              <a:ext cx="8343900" cy="54483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1" y="1269490"/>
              <a:ext cx="8598408" cy="55885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8229600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8229600" y="5334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0" y="5334000"/>
                  </a:moveTo>
                  <a:lnTo>
                    <a:pt x="8229600" y="5334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1244473"/>
            <a:ext cx="8004809" cy="525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255" indent="-342900">
              <a:lnSpc>
                <a:spcPct val="1401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3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5" dirty="0">
                <a:solidFill>
                  <a:srgbClr val="001F5F"/>
                </a:solidFill>
                <a:latin typeface="Constantia"/>
                <a:cs typeface="Constantia"/>
              </a:rPr>
              <a:t>first</a:t>
            </a:r>
            <a:r>
              <a:rPr sz="30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output</a:t>
            </a:r>
            <a:r>
              <a:rPr sz="30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30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3000" spc="-1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cgi</a:t>
            </a:r>
            <a:r>
              <a:rPr sz="3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15" dirty="0">
                <a:solidFill>
                  <a:srgbClr val="001F5F"/>
                </a:solidFill>
                <a:latin typeface="Constantia"/>
                <a:cs typeface="Constantia"/>
              </a:rPr>
              <a:t>program</a:t>
            </a:r>
            <a:r>
              <a:rPr sz="3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should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3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3000" spc="-7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20" dirty="0">
                <a:solidFill>
                  <a:srgbClr val="001F5F"/>
                </a:solidFill>
                <a:latin typeface="Constantia"/>
                <a:cs typeface="Constantia"/>
              </a:rPr>
              <a:t>content</a:t>
            </a:r>
            <a:r>
              <a:rPr sz="3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type</a:t>
            </a:r>
            <a:r>
              <a:rPr sz="30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3000" spc="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3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10" dirty="0">
                <a:solidFill>
                  <a:srgbClr val="001F5F"/>
                </a:solidFill>
                <a:latin typeface="Constantia"/>
                <a:cs typeface="Constantia"/>
              </a:rPr>
              <a:t>response</a:t>
            </a:r>
            <a:r>
              <a:rPr sz="3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10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3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20" dirty="0">
                <a:solidFill>
                  <a:srgbClr val="001F5F"/>
                </a:solidFill>
                <a:latin typeface="Constantia"/>
                <a:cs typeface="Constantia"/>
              </a:rPr>
              <a:t>like</a:t>
            </a:r>
            <a:endParaRPr sz="3000">
              <a:latin typeface="Constantia"/>
              <a:cs typeface="Constantia"/>
            </a:endParaRPr>
          </a:p>
          <a:p>
            <a:pPr marL="355600">
              <a:lnSpc>
                <a:spcPct val="100000"/>
              </a:lnSpc>
              <a:spcBef>
                <a:spcPts val="1440"/>
              </a:spcBef>
            </a:pPr>
            <a:r>
              <a:rPr sz="3000" spc="-10" dirty="0">
                <a:solidFill>
                  <a:srgbClr val="001F5F"/>
                </a:solidFill>
                <a:latin typeface="Constantia"/>
                <a:cs typeface="Constantia"/>
              </a:rPr>
              <a:t>“</a:t>
            </a:r>
            <a:r>
              <a:rPr sz="3000" b="1" spc="-10" dirty="0">
                <a:solidFill>
                  <a:srgbClr val="FF0000"/>
                </a:solidFill>
                <a:latin typeface="Constantia"/>
                <a:cs typeface="Constantia"/>
              </a:rPr>
              <a:t>Content-type:</a:t>
            </a:r>
            <a:r>
              <a:rPr sz="3000" b="1" spc="-2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3000" b="1" spc="-10" dirty="0">
                <a:solidFill>
                  <a:srgbClr val="FF0000"/>
                </a:solidFill>
                <a:latin typeface="Constantia"/>
                <a:cs typeface="Constantia"/>
              </a:rPr>
              <a:t>text/html”</a:t>
            </a:r>
            <a:endParaRPr sz="3000">
              <a:latin typeface="Constantia"/>
              <a:cs typeface="Constantia"/>
            </a:endParaRPr>
          </a:p>
          <a:p>
            <a:pPr marL="355600" marR="1499235" indent="-342900">
              <a:lnSpc>
                <a:spcPct val="140100"/>
              </a:lnSpc>
              <a:spcBef>
                <a:spcPts val="71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3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3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next</a:t>
            </a:r>
            <a:r>
              <a:rPr sz="3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line</a:t>
            </a:r>
            <a:r>
              <a:rPr sz="3000" spc="-1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15" dirty="0">
                <a:solidFill>
                  <a:srgbClr val="001F5F"/>
                </a:solidFill>
                <a:latin typeface="Constantia"/>
                <a:cs typeface="Constantia"/>
              </a:rPr>
              <a:t>display</a:t>
            </a:r>
            <a:r>
              <a:rPr sz="3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blank</a:t>
            </a:r>
            <a:r>
              <a:rPr sz="3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line,</a:t>
            </a:r>
            <a:r>
              <a:rPr sz="3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30" dirty="0">
                <a:solidFill>
                  <a:srgbClr val="001F5F"/>
                </a:solidFill>
                <a:latin typeface="Constantia"/>
                <a:cs typeface="Constantia"/>
              </a:rPr>
              <a:t>to </a:t>
            </a:r>
            <a:r>
              <a:rPr sz="3000" spc="-7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10" dirty="0">
                <a:solidFill>
                  <a:srgbClr val="001F5F"/>
                </a:solidFill>
                <a:latin typeface="Constantia"/>
                <a:cs typeface="Constantia"/>
              </a:rPr>
              <a:t>STDOUT</a:t>
            </a:r>
            <a:endParaRPr sz="3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216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Then</a:t>
            </a:r>
            <a:r>
              <a:rPr sz="30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start</a:t>
            </a:r>
            <a:r>
              <a:rPr sz="30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writing</a:t>
            </a:r>
            <a:r>
              <a:rPr sz="3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20" dirty="0">
                <a:solidFill>
                  <a:srgbClr val="001F5F"/>
                </a:solidFill>
                <a:latin typeface="Constantia"/>
                <a:cs typeface="Constantia"/>
              </a:rPr>
              <a:t>your</a:t>
            </a:r>
            <a:r>
              <a:rPr sz="3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instructions</a:t>
            </a:r>
            <a:endParaRPr sz="3000">
              <a:latin typeface="Constantia"/>
              <a:cs typeface="Constantia"/>
            </a:endParaRPr>
          </a:p>
          <a:p>
            <a:pPr marL="756285" marR="5080" lvl="1" indent="-287020">
              <a:lnSpc>
                <a:spcPct val="140000"/>
              </a:lnSpc>
              <a:spcBef>
                <a:spcPts val="71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600" spc="-10" dirty="0">
                <a:solidFill>
                  <a:srgbClr val="001F5F"/>
                </a:solidFill>
                <a:latin typeface="Constantia"/>
                <a:cs typeface="Constantia"/>
              </a:rPr>
              <a:t>Everything</a:t>
            </a:r>
            <a:r>
              <a:rPr sz="26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that</a:t>
            </a:r>
            <a:r>
              <a:rPr sz="26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should</a:t>
            </a:r>
            <a:r>
              <a:rPr sz="26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26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included</a:t>
            </a:r>
            <a:r>
              <a:rPr sz="26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6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6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Constantia"/>
                <a:cs typeface="Constantia"/>
              </a:rPr>
              <a:t>response </a:t>
            </a:r>
            <a:r>
              <a:rPr sz="2600" spc="-6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HTML</a:t>
            </a:r>
            <a:r>
              <a:rPr sz="26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20" dirty="0">
                <a:solidFill>
                  <a:srgbClr val="001F5F"/>
                </a:solidFill>
                <a:latin typeface="Constantia"/>
                <a:cs typeface="Constantia"/>
              </a:rPr>
              <a:t>page</a:t>
            </a:r>
            <a:r>
              <a:rPr sz="26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should</a:t>
            </a:r>
            <a:r>
              <a:rPr sz="26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26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Constantia"/>
                <a:cs typeface="Constantia"/>
              </a:rPr>
              <a:t>printed</a:t>
            </a:r>
            <a:r>
              <a:rPr sz="26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2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6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Constantia"/>
                <a:cs typeface="Constantia"/>
              </a:rPr>
              <a:t>STDOUT</a:t>
            </a:r>
            <a:endParaRPr sz="26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202692"/>
            <a:ext cx="8568055" cy="1096010"/>
            <a:chOff x="144779" y="202692"/>
            <a:chExt cx="8568055" cy="10960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202692"/>
              <a:ext cx="8336280" cy="10591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408432"/>
              <a:ext cx="6553200" cy="8900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228853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229600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8229600" y="9525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420623"/>
              <a:ext cx="6469379" cy="804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516635"/>
            <a:ext cx="9169400" cy="6354445"/>
            <a:chOff x="-12700" y="516635"/>
            <a:chExt cx="9169400" cy="63544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6635"/>
              <a:ext cx="9144000" cy="929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09599"/>
              <a:ext cx="9144000" cy="6248400"/>
            </a:xfrm>
            <a:custGeom>
              <a:avLst/>
              <a:gdLst/>
              <a:ahLst/>
              <a:cxnLst/>
              <a:rect l="l" t="t" r="r" b="b"/>
              <a:pathLst>
                <a:path w="9144000" h="6248400">
                  <a:moveTo>
                    <a:pt x="0" y="6248400"/>
                  </a:moveTo>
                  <a:lnTo>
                    <a:pt x="9144000" y="62484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2484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8739" y="708406"/>
            <a:ext cx="7369175" cy="5574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#include</a:t>
            </a:r>
            <a:r>
              <a:rPr sz="2000" spc="-8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&lt;stdio.h&gt;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void</a:t>
            </a:r>
            <a:r>
              <a:rPr sz="2000" spc="-6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main()</a:t>
            </a:r>
            <a:r>
              <a:rPr sz="2000" spc="-4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{</a:t>
            </a:r>
            <a:endParaRPr sz="20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  <a:spcBef>
                <a:spcPts val="1445"/>
              </a:spcBef>
            </a:pP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cout&lt;&lt;"Content-type:</a:t>
            </a:r>
            <a:r>
              <a:rPr sz="2000" spc="-6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text/html\n\n"</a:t>
            </a:r>
            <a:r>
              <a:rPr sz="2000" spc="-7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;</a:t>
            </a:r>
            <a:endParaRPr sz="2000">
              <a:latin typeface="Consolas"/>
              <a:cs typeface="Consolas"/>
            </a:endParaRPr>
          </a:p>
          <a:p>
            <a:pPr marL="355600" marR="5080" indent="571500">
              <a:lnSpc>
                <a:spcPct val="140000"/>
              </a:lnSpc>
              <a:spcBef>
                <a:spcPts val="480"/>
              </a:spcBef>
            </a:pP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/**Print</a:t>
            </a:r>
            <a:r>
              <a:rPr sz="2000" spc="-5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the</a:t>
            </a:r>
            <a:r>
              <a:rPr sz="2000" spc="-1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HTML</a:t>
            </a:r>
            <a:r>
              <a:rPr sz="2000" spc="-2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response</a:t>
            </a:r>
            <a:r>
              <a:rPr sz="2000" spc="-3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page</a:t>
            </a:r>
            <a:r>
              <a:rPr sz="2000" spc="-2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to</a:t>
            </a:r>
            <a:r>
              <a:rPr sz="2000" spc="-1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STDOUT.</a:t>
            </a:r>
            <a:r>
              <a:rPr sz="2000" spc="-2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**/ </a:t>
            </a:r>
            <a:r>
              <a:rPr sz="2000" spc="-108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cout&lt;&lt;"&lt;html&gt;\n"</a:t>
            </a:r>
            <a:r>
              <a:rPr sz="2000" spc="-6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;</a:t>
            </a:r>
            <a:endParaRPr sz="20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  <a:spcBef>
                <a:spcPts val="1440"/>
              </a:spcBef>
            </a:pP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cout&lt;&lt;"&lt;head&gt;&lt;title&gt;CGI</a:t>
            </a:r>
            <a:r>
              <a:rPr sz="2000" spc="-6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Output&lt;/title&gt;&lt;/head&gt;\n"</a:t>
            </a:r>
            <a:r>
              <a:rPr sz="2000" spc="-5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;</a:t>
            </a:r>
            <a:endParaRPr sz="20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  <a:spcBef>
                <a:spcPts val="960"/>
              </a:spcBef>
            </a:pP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cout&lt;&lt;"&lt;body&gt;\n"</a:t>
            </a:r>
            <a:r>
              <a:rPr sz="2000" spc="-10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;</a:t>
            </a:r>
            <a:endParaRPr sz="2000">
              <a:latin typeface="Consolas"/>
              <a:cs typeface="Consolas"/>
            </a:endParaRPr>
          </a:p>
          <a:p>
            <a:pPr marL="291465">
              <a:lnSpc>
                <a:spcPct val="100000"/>
              </a:lnSpc>
              <a:spcBef>
                <a:spcPts val="1440"/>
              </a:spcBef>
            </a:pP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cout&lt;&lt;"&lt;h1&gt;Hello,</a:t>
            </a:r>
            <a:r>
              <a:rPr sz="2000" spc="-7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world.&lt;/h1&gt;\n"</a:t>
            </a:r>
            <a:r>
              <a:rPr sz="2000" spc="-7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;</a:t>
            </a:r>
            <a:endParaRPr sz="2000">
              <a:latin typeface="Consolas"/>
              <a:cs typeface="Consolas"/>
            </a:endParaRPr>
          </a:p>
          <a:p>
            <a:pPr marL="291465" marR="4415790">
              <a:lnSpc>
                <a:spcPct val="160000"/>
              </a:lnSpc>
              <a:spcBef>
                <a:spcPts val="5"/>
              </a:spcBef>
            </a:pP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cout&lt;&lt;"&lt;/body&gt;\n"</a:t>
            </a:r>
            <a:r>
              <a:rPr sz="2000" spc="-13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; </a:t>
            </a:r>
            <a:r>
              <a:rPr sz="2000" spc="-108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cout&lt;&lt;"&lt;/html&gt;\n"</a:t>
            </a:r>
            <a:r>
              <a:rPr sz="2000" spc="-13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;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exit(0)</a:t>
            </a:r>
            <a:r>
              <a:rPr sz="2000" spc="-9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;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000" dirty="0">
                <a:solidFill>
                  <a:srgbClr val="001F5F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645160"/>
            <a:chOff x="0" y="0"/>
            <a:chExt cx="9144000" cy="6451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141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403848" cy="6446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12"/>
              <a:ext cx="9144000" cy="533400"/>
            </a:xfrm>
            <a:custGeom>
              <a:avLst/>
              <a:gdLst/>
              <a:ahLst/>
              <a:cxnLst/>
              <a:rect l="l" t="t" r="r" b="b"/>
              <a:pathLst>
                <a:path w="9144000" h="533400">
                  <a:moveTo>
                    <a:pt x="91440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9144000" y="533133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387084" cy="5715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14600"/>
            <a:ext cx="9144000" cy="284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9525" y="0"/>
            <a:ext cx="9163050" cy="6867525"/>
            <a:chOff x="-9525" y="0"/>
            <a:chExt cx="9163050" cy="68675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72083"/>
              <a:ext cx="9144000" cy="899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762000"/>
              <a:ext cx="9144000" cy="1752600"/>
            </a:xfrm>
            <a:custGeom>
              <a:avLst/>
              <a:gdLst/>
              <a:ahLst/>
              <a:cxnLst/>
              <a:rect l="l" t="t" r="r" b="b"/>
              <a:pathLst>
                <a:path w="9144000" h="1752600">
                  <a:moveTo>
                    <a:pt x="0" y="1752600"/>
                  </a:moveTo>
                  <a:lnTo>
                    <a:pt x="9144000" y="17526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752600"/>
                  </a:lnTo>
                  <a:close/>
                </a:path>
              </a:pathLst>
            </a:custGeom>
            <a:ln w="1905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766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566916" cy="803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2"/>
              <a:ext cx="9144000" cy="685800"/>
            </a:xfrm>
            <a:custGeom>
              <a:avLst/>
              <a:gdLst/>
              <a:ahLst/>
              <a:cxnLst/>
              <a:rect l="l" t="t" r="r" b="b"/>
              <a:pathLst>
                <a:path w="9144000" h="685800">
                  <a:moveTo>
                    <a:pt x="9144000" y="0"/>
                  </a:moveTo>
                  <a:lnTo>
                    <a:pt x="0" y="0"/>
                  </a:lnTo>
                  <a:lnTo>
                    <a:pt x="0" y="685533"/>
                  </a:lnTo>
                  <a:lnTo>
                    <a:pt x="9144000" y="685533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6547104" cy="7315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424682"/>
              <a:ext cx="9144000" cy="8991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2514600"/>
              <a:ext cx="9144000" cy="4343400"/>
            </a:xfrm>
            <a:custGeom>
              <a:avLst/>
              <a:gdLst/>
              <a:ahLst/>
              <a:cxnLst/>
              <a:rect l="l" t="t" r="r" b="b"/>
              <a:pathLst>
                <a:path w="9144000" h="4343400">
                  <a:moveTo>
                    <a:pt x="9144000" y="0"/>
                  </a:moveTo>
                  <a:lnTo>
                    <a:pt x="0" y="0"/>
                  </a:lnTo>
                  <a:lnTo>
                    <a:pt x="0" y="4343400"/>
                  </a:lnTo>
                  <a:lnTo>
                    <a:pt x="9144000" y="43434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2514600"/>
              <a:ext cx="9144000" cy="4343400"/>
            </a:xfrm>
            <a:custGeom>
              <a:avLst/>
              <a:gdLst/>
              <a:ahLst/>
              <a:cxnLst/>
              <a:rect l="l" t="t" r="r" b="b"/>
              <a:pathLst>
                <a:path w="9144000" h="4343400">
                  <a:moveTo>
                    <a:pt x="0" y="4343400"/>
                  </a:moveTo>
                  <a:lnTo>
                    <a:pt x="9144000" y="43434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343400"/>
                  </a:lnTo>
                  <a:close/>
                </a:path>
              </a:pathLst>
            </a:custGeom>
            <a:ln w="190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8739" y="848613"/>
            <a:ext cx="6263005" cy="2040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1F5F"/>
                </a:solidFill>
                <a:latin typeface="Consolas"/>
                <a:cs typeface="Consolas"/>
              </a:rPr>
              <a:t>&lt;form</a:t>
            </a:r>
            <a:r>
              <a:rPr sz="1600" b="1" spc="8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action</a:t>
            </a: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  <a:hlinkClick r:id="rId8"/>
              </a:rPr>
              <a:t>="http://www.cs.tut.fi/c</a:t>
            </a: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gi</a:t>
            </a: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  <a:hlinkClick r:id="rId8"/>
              </a:rPr>
              <a:t>-bin/mult.cgi"&gt;</a:t>
            </a:r>
            <a:endParaRPr sz="1600">
              <a:latin typeface="Consolas"/>
              <a:cs typeface="Consolas"/>
            </a:endParaRPr>
          </a:p>
          <a:p>
            <a:pPr marL="927100" marR="436880">
              <a:lnSpc>
                <a:spcPct val="160000"/>
              </a:lnSpc>
            </a:pP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Multiplicand </a:t>
            </a:r>
            <a:r>
              <a:rPr sz="1600" b="1" spc="-5" dirty="0">
                <a:solidFill>
                  <a:srgbClr val="001F5F"/>
                </a:solidFill>
                <a:latin typeface="Consolas"/>
                <a:cs typeface="Consolas"/>
              </a:rPr>
              <a:t>1: </a:t>
            </a: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&lt;input type=“text” name="m"&gt; </a:t>
            </a:r>
            <a:r>
              <a:rPr sz="1600" b="1" spc="-86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Multiplicand</a:t>
            </a:r>
            <a:r>
              <a:rPr sz="1600" b="1" spc="-2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olas"/>
                <a:cs typeface="Consolas"/>
              </a:rPr>
              <a:t>2:</a:t>
            </a:r>
            <a:r>
              <a:rPr sz="1600" b="1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&lt;input</a:t>
            </a:r>
            <a:r>
              <a:rPr sz="1600" b="1" spc="-1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type=“text”</a:t>
            </a:r>
            <a:r>
              <a:rPr sz="1600" b="1" spc="-1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name="n"&gt;</a:t>
            </a:r>
            <a:endParaRPr sz="16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1155"/>
              </a:spcBef>
            </a:pPr>
            <a:r>
              <a:rPr sz="1600" b="1" spc="-5" dirty="0">
                <a:solidFill>
                  <a:srgbClr val="001F5F"/>
                </a:solidFill>
                <a:latin typeface="Consolas"/>
                <a:cs typeface="Consolas"/>
              </a:rPr>
              <a:t>&lt;input</a:t>
            </a:r>
            <a:r>
              <a:rPr sz="1600" b="1" spc="-4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olas"/>
                <a:cs typeface="Consolas"/>
              </a:rPr>
              <a:t>type="submit"</a:t>
            </a:r>
            <a:r>
              <a:rPr sz="1600" b="1" spc="-3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olas"/>
                <a:cs typeface="Consolas"/>
              </a:rPr>
              <a:t>value="Multiply!“&gt;</a:t>
            </a:r>
            <a:r>
              <a:rPr sz="1600" b="1" spc="-3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olas"/>
                <a:cs typeface="Consolas"/>
              </a:rPr>
              <a:t>&lt;/form&gt;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Consolas"/>
                <a:cs typeface="Consolas"/>
              </a:rPr>
              <a:t>#include</a:t>
            </a:r>
            <a:r>
              <a:rPr sz="1600" b="1" spc="-60" dirty="0">
                <a:latin typeface="Consolas"/>
                <a:cs typeface="Consolas"/>
              </a:rPr>
              <a:t> </a:t>
            </a:r>
            <a:r>
              <a:rPr sz="1600" b="1" spc="-10" dirty="0">
                <a:latin typeface="Consolas"/>
                <a:cs typeface="Consolas"/>
              </a:rPr>
              <a:t>&lt;stdio.h&gt;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39" y="3034360"/>
            <a:ext cx="2136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Consolas"/>
                <a:cs typeface="Consolas"/>
              </a:rPr>
              <a:t>#include</a:t>
            </a:r>
            <a:r>
              <a:rPr sz="1600" b="1" spc="-50" dirty="0">
                <a:latin typeface="Consolas"/>
                <a:cs typeface="Consolas"/>
              </a:rPr>
              <a:t> </a:t>
            </a:r>
            <a:r>
              <a:rPr sz="1600" b="1" spc="-10" dirty="0">
                <a:latin typeface="Consolas"/>
                <a:cs typeface="Consolas"/>
              </a:rPr>
              <a:t>&lt;stdlib.h&gt;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39" y="3449192"/>
            <a:ext cx="7362190" cy="3171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Consolas"/>
                <a:cs typeface="Consolas"/>
              </a:rPr>
              <a:t>int</a:t>
            </a:r>
            <a:r>
              <a:rPr sz="1600" b="1" spc="-40" dirty="0">
                <a:latin typeface="Consolas"/>
                <a:cs typeface="Consolas"/>
              </a:rPr>
              <a:t> </a:t>
            </a:r>
            <a:r>
              <a:rPr sz="1600" b="1" spc="-10" dirty="0">
                <a:latin typeface="Consolas"/>
                <a:cs typeface="Consolas"/>
              </a:rPr>
              <a:t>main(void)</a:t>
            </a:r>
            <a:r>
              <a:rPr sz="1600" b="1" spc="-40" dirty="0">
                <a:latin typeface="Consolas"/>
                <a:cs typeface="Consolas"/>
              </a:rPr>
              <a:t> </a:t>
            </a:r>
            <a:r>
              <a:rPr sz="1600" b="1" spc="-5" dirty="0"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567055">
              <a:lnSpc>
                <a:spcPct val="100000"/>
              </a:lnSpc>
              <a:spcBef>
                <a:spcPts val="1345"/>
              </a:spcBef>
            </a:pPr>
            <a:r>
              <a:rPr sz="1600" b="1" spc="-5" dirty="0">
                <a:latin typeface="Consolas"/>
                <a:cs typeface="Consolas"/>
              </a:rPr>
              <a:t>char</a:t>
            </a:r>
            <a:r>
              <a:rPr sz="1600" b="1" spc="-40" dirty="0">
                <a:latin typeface="Consolas"/>
                <a:cs typeface="Consolas"/>
              </a:rPr>
              <a:t> </a:t>
            </a:r>
            <a:r>
              <a:rPr sz="1600" b="1" spc="-5" dirty="0">
                <a:latin typeface="Consolas"/>
                <a:cs typeface="Consolas"/>
              </a:rPr>
              <a:t>*data;</a:t>
            </a:r>
            <a:r>
              <a:rPr sz="1600" b="1" spc="-25" dirty="0">
                <a:latin typeface="Consolas"/>
                <a:cs typeface="Consolas"/>
              </a:rPr>
              <a:t> </a:t>
            </a:r>
            <a:r>
              <a:rPr sz="1600" b="1" spc="-5" dirty="0">
                <a:latin typeface="Consolas"/>
                <a:cs typeface="Consolas"/>
              </a:rPr>
              <a:t>long</a:t>
            </a:r>
            <a:r>
              <a:rPr sz="1600" b="1" spc="-35" dirty="0">
                <a:latin typeface="Consolas"/>
                <a:cs typeface="Consolas"/>
              </a:rPr>
              <a:t> </a:t>
            </a:r>
            <a:r>
              <a:rPr sz="1600" b="1" spc="-10" dirty="0">
                <a:latin typeface="Consolas"/>
                <a:cs typeface="Consolas"/>
              </a:rPr>
              <a:t>m,n;</a:t>
            </a:r>
            <a:endParaRPr sz="1600">
              <a:latin typeface="Consolas"/>
              <a:cs typeface="Consolas"/>
            </a:endParaRPr>
          </a:p>
          <a:p>
            <a:pPr marL="567055" marR="1004569">
              <a:lnSpc>
                <a:spcPct val="170000"/>
              </a:lnSpc>
            </a:pPr>
            <a:r>
              <a:rPr sz="1600" b="1" spc="-10" dirty="0">
                <a:latin typeface="Consolas"/>
                <a:cs typeface="Consolas"/>
              </a:rPr>
              <a:t>printf("%s%c%c\n",</a:t>
            </a:r>
            <a:r>
              <a:rPr sz="1600" b="1" spc="65" dirty="0">
                <a:latin typeface="Consolas"/>
                <a:cs typeface="Consolas"/>
              </a:rPr>
              <a:t> </a:t>
            </a:r>
            <a:r>
              <a:rPr sz="1600" b="1" spc="-10" dirty="0">
                <a:latin typeface="Consolas"/>
                <a:cs typeface="Consolas"/>
              </a:rPr>
              <a:t>"Content-Type:text/html;”,13,10); </a:t>
            </a:r>
            <a:r>
              <a:rPr sz="1600" b="1" spc="-865" dirty="0">
                <a:latin typeface="Consolas"/>
                <a:cs typeface="Consolas"/>
              </a:rPr>
              <a:t> </a:t>
            </a:r>
            <a:r>
              <a:rPr sz="1600" b="1" spc="-10" dirty="0">
                <a:latin typeface="Consolas"/>
                <a:cs typeface="Consolas"/>
              </a:rPr>
              <a:t>printf("&lt;TITLE&gt;Multiplication results&lt;/TITLE&gt;\n"); </a:t>
            </a:r>
            <a:r>
              <a:rPr sz="1600" b="1" spc="-5" dirty="0">
                <a:latin typeface="Consolas"/>
                <a:cs typeface="Consolas"/>
              </a:rPr>
              <a:t> </a:t>
            </a:r>
            <a:r>
              <a:rPr sz="1600" b="1" spc="-10" dirty="0">
                <a:latin typeface="Consolas"/>
                <a:cs typeface="Consolas"/>
              </a:rPr>
              <a:t>printf("&lt;H3&gt;Multiplication</a:t>
            </a:r>
            <a:r>
              <a:rPr sz="1600" b="1" spc="-45" dirty="0">
                <a:latin typeface="Consolas"/>
                <a:cs typeface="Consolas"/>
              </a:rPr>
              <a:t> </a:t>
            </a:r>
            <a:r>
              <a:rPr sz="1600" b="1" spc="-10" dirty="0">
                <a:latin typeface="Consolas"/>
                <a:cs typeface="Consolas"/>
              </a:rPr>
              <a:t>results&lt;/H3&gt;\n");</a:t>
            </a:r>
            <a:endParaRPr sz="1600">
              <a:latin typeface="Consolas"/>
              <a:cs typeface="Consolas"/>
            </a:endParaRPr>
          </a:p>
          <a:p>
            <a:pPr marL="567055">
              <a:lnSpc>
                <a:spcPct val="100000"/>
              </a:lnSpc>
              <a:spcBef>
                <a:spcPts val="1350"/>
              </a:spcBef>
            </a:pPr>
            <a:r>
              <a:rPr sz="1600" b="1" spc="-5" dirty="0">
                <a:latin typeface="Consolas"/>
                <a:cs typeface="Consolas"/>
              </a:rPr>
              <a:t>data</a:t>
            </a:r>
            <a:r>
              <a:rPr sz="1600" b="1" spc="-25" dirty="0">
                <a:latin typeface="Consolas"/>
                <a:cs typeface="Consolas"/>
              </a:rPr>
              <a:t> </a:t>
            </a:r>
            <a:r>
              <a:rPr sz="1600" b="1" spc="-5" dirty="0">
                <a:latin typeface="Consolas"/>
                <a:cs typeface="Consolas"/>
              </a:rPr>
              <a:t>= </a:t>
            </a:r>
            <a:r>
              <a:rPr sz="1600" b="1" spc="-10" dirty="0">
                <a:latin typeface="Consolas"/>
                <a:cs typeface="Consolas"/>
              </a:rPr>
              <a:t>getenv("QUERY_STRING");</a:t>
            </a:r>
            <a:endParaRPr sz="1600">
              <a:latin typeface="Consolas"/>
              <a:cs typeface="Consolas"/>
            </a:endParaRPr>
          </a:p>
          <a:p>
            <a:pPr marL="121920" marR="5080" indent="999490">
              <a:lnSpc>
                <a:spcPct val="170000"/>
              </a:lnSpc>
            </a:pPr>
            <a:r>
              <a:rPr sz="1600" b="1" spc="-10" dirty="0">
                <a:latin typeface="Consolas"/>
                <a:cs typeface="Consolas"/>
              </a:rPr>
              <a:t>printf("&lt;P&gt;The</a:t>
            </a:r>
            <a:r>
              <a:rPr sz="1600" b="1" spc="-15" dirty="0">
                <a:latin typeface="Consolas"/>
                <a:cs typeface="Consolas"/>
              </a:rPr>
              <a:t> </a:t>
            </a:r>
            <a:r>
              <a:rPr sz="1600" b="1" spc="-10" dirty="0">
                <a:latin typeface="Consolas"/>
                <a:cs typeface="Consolas"/>
              </a:rPr>
              <a:t>product </a:t>
            </a:r>
            <a:r>
              <a:rPr sz="1600" b="1" spc="-5" dirty="0">
                <a:latin typeface="Consolas"/>
                <a:cs typeface="Consolas"/>
              </a:rPr>
              <a:t>of</a:t>
            </a:r>
            <a:r>
              <a:rPr sz="1600" b="1" dirty="0">
                <a:latin typeface="Consolas"/>
                <a:cs typeface="Consolas"/>
              </a:rPr>
              <a:t> </a:t>
            </a:r>
            <a:r>
              <a:rPr sz="1600" b="1" spc="-10" dirty="0">
                <a:latin typeface="Consolas"/>
                <a:cs typeface="Consolas"/>
              </a:rPr>
              <a:t>%ld</a:t>
            </a:r>
            <a:r>
              <a:rPr sz="1600" b="1" spc="5" dirty="0">
                <a:latin typeface="Consolas"/>
                <a:cs typeface="Consolas"/>
              </a:rPr>
              <a:t> </a:t>
            </a:r>
            <a:r>
              <a:rPr sz="1600" b="1" spc="-10" dirty="0">
                <a:latin typeface="Consolas"/>
                <a:cs typeface="Consolas"/>
              </a:rPr>
              <a:t>and</a:t>
            </a:r>
            <a:r>
              <a:rPr sz="1600" b="1" spc="-15" dirty="0">
                <a:latin typeface="Consolas"/>
                <a:cs typeface="Consolas"/>
              </a:rPr>
              <a:t> </a:t>
            </a:r>
            <a:r>
              <a:rPr sz="1600" b="1" spc="-10" dirty="0">
                <a:latin typeface="Consolas"/>
                <a:cs typeface="Consolas"/>
              </a:rPr>
              <a:t>%ld</a:t>
            </a:r>
            <a:r>
              <a:rPr sz="1600" b="1" spc="5" dirty="0">
                <a:latin typeface="Consolas"/>
                <a:cs typeface="Consolas"/>
              </a:rPr>
              <a:t> </a:t>
            </a:r>
            <a:r>
              <a:rPr sz="1600" b="1" spc="-5" dirty="0">
                <a:latin typeface="Consolas"/>
                <a:cs typeface="Consolas"/>
              </a:rPr>
              <a:t>is</a:t>
            </a:r>
            <a:r>
              <a:rPr sz="1600" b="1" spc="5" dirty="0">
                <a:latin typeface="Consolas"/>
                <a:cs typeface="Consolas"/>
              </a:rPr>
              <a:t> </a:t>
            </a:r>
            <a:r>
              <a:rPr sz="1600" b="1" spc="-10" dirty="0">
                <a:latin typeface="Consolas"/>
                <a:cs typeface="Consolas"/>
              </a:rPr>
              <a:t>%ld.",m,n,m*n); </a:t>
            </a:r>
            <a:r>
              <a:rPr sz="1600" b="1" spc="-865" dirty="0">
                <a:latin typeface="Consolas"/>
                <a:cs typeface="Consolas"/>
              </a:rPr>
              <a:t> </a:t>
            </a:r>
            <a:r>
              <a:rPr sz="1600" b="1" spc="-5" dirty="0">
                <a:latin typeface="Consolas"/>
                <a:cs typeface="Consolas"/>
              </a:rPr>
              <a:t>return</a:t>
            </a:r>
            <a:r>
              <a:rPr sz="1600" b="1" spc="-30" dirty="0">
                <a:latin typeface="Consolas"/>
                <a:cs typeface="Consolas"/>
              </a:rPr>
              <a:t> </a:t>
            </a:r>
            <a:r>
              <a:rPr sz="1600" b="1" spc="-5" dirty="0">
                <a:latin typeface="Consolas"/>
                <a:cs typeface="Consolas"/>
              </a:rPr>
              <a:t>0;</a:t>
            </a:r>
            <a:r>
              <a:rPr sz="1600" b="1" spc="-10" dirty="0">
                <a:latin typeface="Consolas"/>
                <a:cs typeface="Consolas"/>
              </a:rPr>
              <a:t> </a:t>
            </a:r>
            <a:r>
              <a:rPr sz="1600" b="1" spc="-5" dirty="0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58000" y="2971787"/>
            <a:ext cx="1198245" cy="369570"/>
          </a:xfrm>
          <a:prstGeom prst="rect">
            <a:avLst/>
          </a:prstGeom>
          <a:ln w="25400">
            <a:solidFill>
              <a:srgbClr val="FDB809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9"/>
              </a:spcBef>
            </a:pPr>
            <a:r>
              <a:rPr sz="1800" spc="-10" dirty="0">
                <a:solidFill>
                  <a:srgbClr val="001F5F"/>
                </a:solidFill>
                <a:latin typeface="Consolas"/>
                <a:cs typeface="Consolas"/>
              </a:rPr>
              <a:t>mult.cgi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2315" y="1211577"/>
            <a:ext cx="8475345" cy="5448300"/>
            <a:chOff x="242315" y="1211577"/>
            <a:chExt cx="8475345" cy="5448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1211577"/>
              <a:ext cx="8343900" cy="54483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315" y="1344167"/>
              <a:ext cx="8351520" cy="52776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8229600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8229600" y="5334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0" y="5334000"/>
                  </a:moveTo>
                  <a:lnTo>
                    <a:pt x="8229600" y="5334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1507363"/>
            <a:ext cx="7754620" cy="3442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32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fundamental</a:t>
            </a:r>
            <a:r>
              <a:rPr sz="3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15" dirty="0">
                <a:solidFill>
                  <a:srgbClr val="001F5F"/>
                </a:solidFill>
                <a:latin typeface="Constantia"/>
                <a:cs typeface="Constantia"/>
              </a:rPr>
              <a:t>architectural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 issue</a:t>
            </a:r>
            <a:r>
              <a:rPr sz="3200" spc="-1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endParaRPr sz="3200">
              <a:latin typeface="Constantia"/>
              <a:cs typeface="Constantia"/>
            </a:endParaRPr>
          </a:p>
          <a:p>
            <a:pPr marL="355600">
              <a:lnSpc>
                <a:spcPct val="100000"/>
              </a:lnSpc>
              <a:spcBef>
                <a:spcPts val="2300"/>
              </a:spcBef>
            </a:pPr>
            <a:r>
              <a:rPr sz="3200" spc="-15" dirty="0">
                <a:solidFill>
                  <a:srgbClr val="001F5F"/>
                </a:solidFill>
                <a:latin typeface="Constantia"/>
                <a:cs typeface="Constantia"/>
              </a:rPr>
              <a:t>CGI-BIN</a:t>
            </a:r>
            <a:r>
              <a:rPr sz="3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based</a:t>
            </a:r>
            <a:r>
              <a:rPr sz="3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15" dirty="0">
                <a:solidFill>
                  <a:srgbClr val="001F5F"/>
                </a:solidFill>
                <a:latin typeface="Constantia"/>
                <a:cs typeface="Constantia"/>
              </a:rPr>
              <a:t>systems</a:t>
            </a:r>
            <a:r>
              <a:rPr sz="32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3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that</a:t>
            </a:r>
            <a:endParaRPr sz="3200">
              <a:latin typeface="Constantia"/>
              <a:cs typeface="Constantia"/>
            </a:endParaRPr>
          </a:p>
          <a:p>
            <a:pPr marL="756285" marR="5080" lvl="1" indent="-287020">
              <a:lnSpc>
                <a:spcPct val="160000"/>
              </a:lnSpc>
              <a:spcBef>
                <a:spcPts val="785"/>
              </a:spcBef>
              <a:buFont typeface="Wingdings"/>
              <a:buChar char=""/>
              <a:tabLst>
                <a:tab pos="756920" algn="l"/>
              </a:tabLst>
            </a:pPr>
            <a:r>
              <a:rPr sz="2800" spc="-5" dirty="0">
                <a:solidFill>
                  <a:srgbClr val="001F5F"/>
                </a:solidFill>
                <a:latin typeface="Constantia"/>
                <a:cs typeface="Constantia"/>
              </a:rPr>
              <a:t>Each time a </a:t>
            </a:r>
            <a:r>
              <a:rPr sz="2800" spc="-35" dirty="0">
                <a:solidFill>
                  <a:srgbClr val="001F5F"/>
                </a:solidFill>
                <a:latin typeface="Constantia"/>
                <a:cs typeface="Constantia"/>
              </a:rPr>
              <a:t>CGI </a:t>
            </a:r>
            <a:r>
              <a:rPr sz="2800" spc="-5" dirty="0">
                <a:solidFill>
                  <a:srgbClr val="001F5F"/>
                </a:solidFill>
                <a:latin typeface="Constantia"/>
                <a:cs typeface="Constantia"/>
              </a:rPr>
              <a:t>script is </a:t>
            </a:r>
            <a:r>
              <a:rPr sz="2800" spc="-15" dirty="0">
                <a:solidFill>
                  <a:srgbClr val="001F5F"/>
                </a:solidFill>
                <a:latin typeface="Constantia"/>
                <a:cs typeface="Constantia"/>
              </a:rPr>
              <a:t>executed, </a:t>
            </a:r>
            <a:r>
              <a:rPr sz="2800" spc="-5" dirty="0">
                <a:solidFill>
                  <a:srgbClr val="001F5F"/>
                </a:solidFill>
                <a:latin typeface="Constantia"/>
                <a:cs typeface="Constantia"/>
              </a:rPr>
              <a:t>a </a:t>
            </a:r>
            <a:r>
              <a:rPr sz="2800" dirty="0">
                <a:solidFill>
                  <a:srgbClr val="001F5F"/>
                </a:solidFill>
                <a:latin typeface="Constantia"/>
                <a:cs typeface="Constantia"/>
              </a:rPr>
              <a:t>new </a:t>
            </a:r>
            <a:r>
              <a:rPr sz="28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onstantia"/>
                <a:cs typeface="Constantia"/>
              </a:rPr>
              <a:t>process</a:t>
            </a:r>
            <a:r>
              <a:rPr sz="2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8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onstantia"/>
                <a:cs typeface="Constantia"/>
              </a:rPr>
              <a:t>started.</a:t>
            </a:r>
            <a:r>
              <a:rPr sz="2800" spc="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35" dirty="0">
                <a:solidFill>
                  <a:srgbClr val="001F5F"/>
                </a:solidFill>
                <a:latin typeface="Constantia"/>
                <a:cs typeface="Constantia"/>
              </a:rPr>
              <a:t>For</a:t>
            </a:r>
            <a:r>
              <a:rPr sz="28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onstantia"/>
                <a:cs typeface="Constantia"/>
              </a:rPr>
              <a:t>busy</a:t>
            </a:r>
            <a:r>
              <a:rPr sz="28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70" dirty="0">
                <a:solidFill>
                  <a:srgbClr val="001F5F"/>
                </a:solidFill>
                <a:latin typeface="Constantia"/>
                <a:cs typeface="Constantia"/>
              </a:rPr>
              <a:t>Web</a:t>
            </a:r>
            <a:r>
              <a:rPr sz="28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onstantia"/>
                <a:cs typeface="Constantia"/>
              </a:rPr>
              <a:t>sites,</a:t>
            </a:r>
            <a:r>
              <a:rPr sz="28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onstantia"/>
                <a:cs typeface="Constantia"/>
              </a:rPr>
              <a:t>this</a:t>
            </a:r>
            <a:r>
              <a:rPr sz="28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onstantia"/>
                <a:cs typeface="Constantia"/>
              </a:rPr>
              <a:t>can </a:t>
            </a:r>
            <a:r>
              <a:rPr sz="2800" spc="-6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onstantia"/>
                <a:cs typeface="Constantia"/>
              </a:rPr>
              <a:t>slow</a:t>
            </a:r>
            <a:r>
              <a:rPr sz="28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onstantia"/>
                <a:cs typeface="Constantia"/>
              </a:rPr>
              <a:t>down</a:t>
            </a:r>
            <a:r>
              <a:rPr sz="28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8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onstantia"/>
                <a:cs typeface="Constantia"/>
              </a:rPr>
              <a:t>server</a:t>
            </a:r>
            <a:r>
              <a:rPr sz="28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onstantia"/>
                <a:cs typeface="Constantia"/>
              </a:rPr>
              <a:t>noticeably</a:t>
            </a:r>
            <a:endParaRPr sz="28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202692"/>
            <a:ext cx="8568055" cy="1096010"/>
            <a:chOff x="144779" y="202692"/>
            <a:chExt cx="8568055" cy="10960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202692"/>
              <a:ext cx="8336280" cy="10591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408432"/>
              <a:ext cx="7632192" cy="8900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228853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229600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8229600" y="9525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420623"/>
              <a:ext cx="7543800" cy="804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608" y="1211577"/>
            <a:ext cx="8425180" cy="5646420"/>
            <a:chOff x="292608" y="1211577"/>
            <a:chExt cx="8425180" cy="5646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0" y="1211577"/>
              <a:ext cx="8343900" cy="54483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608" y="1269490"/>
              <a:ext cx="8081772" cy="55885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8229600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8229600" y="5334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0" y="5334000"/>
                  </a:moveTo>
                  <a:lnTo>
                    <a:pt x="8229600" y="5334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1259103"/>
            <a:ext cx="7656195" cy="4716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016000" indent="-342900">
              <a:lnSpc>
                <a:spcPct val="1401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  <a:tab pos="3814445" algn="l"/>
              </a:tabLst>
            </a:pP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Server-side</a:t>
            </a:r>
            <a:r>
              <a:rPr sz="25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scripting</a:t>
            </a:r>
            <a:r>
              <a:rPr sz="2500" spc="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5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often</a:t>
            </a:r>
            <a:r>
              <a:rPr sz="25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used</a:t>
            </a:r>
            <a:r>
              <a:rPr sz="25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2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5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provide</a:t>
            </a:r>
            <a:r>
              <a:rPr sz="25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a </a:t>
            </a:r>
            <a:r>
              <a:rPr sz="2500" spc="-6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customized</a:t>
            </a:r>
            <a:r>
              <a:rPr sz="2500" spc="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interface</a:t>
            </a:r>
            <a:r>
              <a:rPr sz="25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for	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visitors</a:t>
            </a:r>
            <a:endParaRPr sz="25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64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200" spc="-4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u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</a:t>
            </a:r>
            <a:r>
              <a:rPr sz="2200" spc="4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r>
              <a:rPr sz="22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side</a:t>
            </a:r>
            <a:endParaRPr sz="22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58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Source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code</a:t>
            </a:r>
            <a:r>
              <a:rPr sz="22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hidden</a:t>
            </a:r>
            <a:r>
              <a:rPr sz="22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from</a:t>
            </a:r>
            <a:r>
              <a:rPr sz="22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visitors</a:t>
            </a:r>
            <a:endParaRPr sz="22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58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22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interact</a:t>
            </a:r>
            <a:r>
              <a:rPr sz="22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22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database</a:t>
            </a:r>
            <a:r>
              <a:rPr sz="22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2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other</a:t>
            </a:r>
            <a:r>
              <a:rPr sz="22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data</a:t>
            </a:r>
            <a:r>
              <a:rPr sz="22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sources</a:t>
            </a:r>
            <a:r>
              <a:rPr sz="22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like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5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endParaRPr sz="22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58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Examples</a:t>
            </a:r>
            <a:endParaRPr sz="22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1156335" algn="l"/>
              </a:tabLst>
            </a:pPr>
            <a:r>
              <a:rPr sz="1900" spc="-45" dirty="0">
                <a:solidFill>
                  <a:srgbClr val="FF0000"/>
                </a:solidFill>
                <a:latin typeface="Constantia"/>
                <a:cs typeface="Constantia"/>
              </a:rPr>
              <a:t>P</a:t>
            </a:r>
            <a:r>
              <a:rPr sz="1900" spc="-5" dirty="0">
                <a:solidFill>
                  <a:srgbClr val="FF0000"/>
                </a:solidFill>
                <a:latin typeface="Constantia"/>
                <a:cs typeface="Constantia"/>
              </a:rPr>
              <a:t>H</a:t>
            </a:r>
            <a:r>
              <a:rPr sz="1900" spc="-235" dirty="0">
                <a:solidFill>
                  <a:srgbClr val="FF0000"/>
                </a:solidFill>
                <a:latin typeface="Constantia"/>
                <a:cs typeface="Constantia"/>
              </a:rPr>
              <a:t>P</a:t>
            </a:r>
            <a:r>
              <a:rPr sz="1900" spc="-5" dirty="0">
                <a:solidFill>
                  <a:srgbClr val="FF0000"/>
                </a:solidFill>
                <a:latin typeface="Constantia"/>
                <a:cs typeface="Constantia"/>
              </a:rPr>
              <a:t>,</a:t>
            </a:r>
            <a:r>
              <a:rPr sz="1900" spc="-3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Constantia"/>
                <a:cs typeface="Constantia"/>
              </a:rPr>
              <a:t>JS</a:t>
            </a:r>
            <a:r>
              <a:rPr sz="1900" spc="-235" dirty="0">
                <a:solidFill>
                  <a:srgbClr val="FF0000"/>
                </a:solidFill>
                <a:latin typeface="Constantia"/>
                <a:cs typeface="Constantia"/>
              </a:rPr>
              <a:t>P</a:t>
            </a:r>
            <a:r>
              <a:rPr sz="1900" spc="-5" dirty="0">
                <a:solidFill>
                  <a:srgbClr val="FF0000"/>
                </a:solidFill>
                <a:latin typeface="Constantia"/>
                <a:cs typeface="Constantia"/>
              </a:rPr>
              <a:t>,</a:t>
            </a:r>
            <a:r>
              <a:rPr sz="1900" spc="-3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Constantia"/>
                <a:cs typeface="Constantia"/>
              </a:rPr>
              <a:t>AS</a:t>
            </a:r>
            <a:r>
              <a:rPr sz="1900" spc="-229" dirty="0">
                <a:solidFill>
                  <a:srgbClr val="FF0000"/>
                </a:solidFill>
                <a:latin typeface="Constantia"/>
                <a:cs typeface="Constantia"/>
              </a:rPr>
              <a:t>P</a:t>
            </a:r>
            <a:r>
              <a:rPr sz="1900" spc="-5" dirty="0">
                <a:solidFill>
                  <a:srgbClr val="FF0000"/>
                </a:solidFill>
                <a:latin typeface="Constantia"/>
                <a:cs typeface="Constantia"/>
              </a:rPr>
              <a:t>.net</a:t>
            </a:r>
            <a:r>
              <a:rPr sz="1900" spc="-7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Constantia"/>
                <a:cs typeface="Constantia"/>
              </a:rPr>
              <a:t>…</a:t>
            </a:r>
            <a:endParaRPr sz="1900">
              <a:latin typeface="Constantia"/>
              <a:cs typeface="Constantia"/>
            </a:endParaRPr>
          </a:p>
          <a:p>
            <a:pPr marL="756285" marR="153670" lvl="1" indent="-287020">
              <a:lnSpc>
                <a:spcPct val="140100"/>
              </a:lnSpc>
              <a:spcBef>
                <a:spcPts val="45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Programs</a:t>
            </a:r>
            <a:r>
              <a:rPr sz="22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written</a:t>
            </a:r>
            <a:r>
              <a:rPr sz="22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above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languages</a:t>
            </a:r>
            <a:r>
              <a:rPr sz="22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35" dirty="0">
                <a:solidFill>
                  <a:srgbClr val="001F5F"/>
                </a:solidFill>
                <a:latin typeface="Constantia"/>
                <a:cs typeface="Constantia"/>
              </a:rPr>
              <a:t>don’t</a:t>
            </a:r>
            <a:r>
              <a:rPr sz="22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require</a:t>
            </a:r>
            <a:r>
              <a:rPr sz="2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to </a:t>
            </a:r>
            <a:r>
              <a:rPr sz="2200" spc="-5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spawn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new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process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every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time</a:t>
            </a:r>
            <a:r>
              <a:rPr sz="22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page</a:t>
            </a:r>
            <a:r>
              <a:rPr sz="2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requested</a:t>
            </a:r>
            <a:endParaRPr sz="22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202692"/>
            <a:ext cx="8568055" cy="1096010"/>
            <a:chOff x="144779" y="202692"/>
            <a:chExt cx="8568055" cy="10960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202692"/>
              <a:ext cx="8336280" cy="10591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408432"/>
              <a:ext cx="4826508" cy="8900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228853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229600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8229600" y="9525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420623"/>
              <a:ext cx="4745736" cy="804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2420" y="1211577"/>
            <a:ext cx="8404860" cy="5469890"/>
            <a:chOff x="312420" y="1211577"/>
            <a:chExt cx="8404860" cy="5469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0" y="1211577"/>
              <a:ext cx="8343900" cy="54483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420" y="1266443"/>
              <a:ext cx="8302752" cy="54147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8229600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8229600" y="5334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0" y="5334000"/>
                  </a:moveTo>
                  <a:lnTo>
                    <a:pt x="8229600" y="5334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1401825"/>
            <a:ext cx="7863840" cy="4256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What</a:t>
            </a:r>
            <a:r>
              <a:rPr sz="2200" spc="-10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is</a:t>
            </a:r>
            <a:r>
              <a:rPr sz="2200" spc="-7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Constantia"/>
                <a:cs typeface="Constantia"/>
              </a:rPr>
              <a:t>PHP?</a:t>
            </a:r>
            <a:endParaRPr sz="22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8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acronym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for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"PHP: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Hypertext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Preprocessor"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widely-used,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open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source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scripting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language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4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HP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ee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0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wnl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ad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use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What</a:t>
            </a:r>
            <a:r>
              <a:rPr sz="2200" spc="-9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is</a:t>
            </a:r>
            <a:r>
              <a:rPr sz="2200" spc="-10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a</a:t>
            </a:r>
            <a:r>
              <a:rPr sz="2200" spc="-7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25" dirty="0">
                <a:solidFill>
                  <a:srgbClr val="FF0000"/>
                </a:solidFill>
                <a:latin typeface="Constantia"/>
                <a:cs typeface="Constantia"/>
              </a:rPr>
              <a:t>PHP</a:t>
            </a:r>
            <a:r>
              <a:rPr sz="2200" spc="-3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onstantia"/>
                <a:cs typeface="Constantia"/>
              </a:rPr>
              <a:t>File?</a:t>
            </a:r>
            <a:endParaRPr sz="22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8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5" dirty="0">
                <a:solidFill>
                  <a:srgbClr val="001F5F"/>
                </a:solidFill>
                <a:latin typeface="Constantia"/>
                <a:cs typeface="Constantia"/>
              </a:rPr>
              <a:t>files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contain</a:t>
            </a:r>
            <a:r>
              <a:rPr sz="2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text,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HTML,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 CSS,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JavaScript,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 PHP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code</a:t>
            </a:r>
            <a:endParaRPr sz="2000">
              <a:latin typeface="Constantia"/>
              <a:cs typeface="Constantia"/>
            </a:endParaRPr>
          </a:p>
          <a:p>
            <a:pPr marL="756285" marR="5080" lvl="1" indent="-287020">
              <a:lnSpc>
                <a:spcPct val="140000"/>
              </a:lnSpc>
              <a:spcBef>
                <a:spcPts val="48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code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are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executed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server,</a:t>
            </a:r>
            <a:r>
              <a:rPr sz="2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onstantia"/>
                <a:cs typeface="Constantia"/>
              </a:rPr>
              <a:t>result</a:t>
            </a:r>
            <a:r>
              <a:rPr sz="2000" spc="-7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returned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to </a:t>
            </a:r>
            <a:r>
              <a:rPr sz="2000" spc="-4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wser</a:t>
            </a:r>
            <a:r>
              <a:rPr sz="2000" spc="-1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as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onstantia"/>
                <a:cs typeface="Constantia"/>
              </a:rPr>
              <a:t>p</a:t>
            </a: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lain</a:t>
            </a:r>
            <a:r>
              <a:rPr sz="2000" spc="-3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HT</a:t>
            </a:r>
            <a:r>
              <a:rPr sz="2000" spc="-10" dirty="0">
                <a:solidFill>
                  <a:srgbClr val="FF0000"/>
                </a:solidFill>
                <a:latin typeface="Constantia"/>
                <a:cs typeface="Constantia"/>
              </a:rPr>
              <a:t>M</a:t>
            </a: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L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HP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45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ile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ex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ension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"</a:t>
            </a:r>
            <a:r>
              <a:rPr sz="2000" spc="10" dirty="0">
                <a:solidFill>
                  <a:srgbClr val="001F5F"/>
                </a:solidFill>
                <a:latin typeface="Constantia"/>
                <a:cs typeface="Constantia"/>
              </a:rPr>
              <a:t>.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"</a:t>
            </a:r>
            <a:endParaRPr sz="20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202692"/>
            <a:ext cx="8568055" cy="1096010"/>
            <a:chOff x="144779" y="202692"/>
            <a:chExt cx="8568055" cy="10960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202692"/>
              <a:ext cx="8336280" cy="10591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408432"/>
              <a:ext cx="5266944" cy="8900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228853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229600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8229600" y="9525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420623"/>
              <a:ext cx="5184648" cy="804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2420" y="1211577"/>
            <a:ext cx="8404860" cy="5646420"/>
            <a:chOff x="312420" y="1211577"/>
            <a:chExt cx="8404860" cy="5646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0" y="1211577"/>
              <a:ext cx="8343900" cy="54483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420" y="1266443"/>
              <a:ext cx="8354568" cy="55915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8229600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8229600" y="5334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0" y="5334000"/>
                  </a:moveTo>
                  <a:lnTo>
                    <a:pt x="8229600" y="5334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1401825"/>
            <a:ext cx="7911465" cy="5122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What</a:t>
            </a:r>
            <a:r>
              <a:rPr sz="2200" spc="-9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onstantia"/>
                <a:cs typeface="Constantia"/>
              </a:rPr>
              <a:t>Can</a:t>
            </a:r>
            <a:r>
              <a:rPr sz="2200" spc="-4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25" dirty="0">
                <a:solidFill>
                  <a:srgbClr val="FF0000"/>
                </a:solidFill>
                <a:latin typeface="Constantia"/>
                <a:cs typeface="Constantia"/>
              </a:rPr>
              <a:t>PHP</a:t>
            </a:r>
            <a:r>
              <a:rPr sz="2200" spc="-3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Do?</a:t>
            </a:r>
            <a:endParaRPr sz="22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8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HP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ene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amic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ent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create,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open,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read,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write</a:t>
            </a:r>
            <a:r>
              <a:rPr sz="2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delete</a:t>
            </a:r>
            <a:r>
              <a:rPr sz="2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5" dirty="0">
                <a:solidFill>
                  <a:srgbClr val="001F5F"/>
                </a:solidFill>
                <a:latin typeface="Constantia"/>
                <a:cs typeface="Constantia"/>
              </a:rPr>
              <a:t>files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2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server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4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process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form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data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HP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send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0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k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es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HP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add,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dele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e,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modi</a:t>
            </a:r>
            <a:r>
              <a:rPr sz="2000" spc="70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20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dat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our</a:t>
            </a:r>
            <a:r>
              <a:rPr sz="20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database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used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0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control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user-access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(Session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Management)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encrypt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data</a:t>
            </a:r>
            <a:endParaRPr sz="2000">
              <a:latin typeface="Constantia"/>
              <a:cs typeface="Constantia"/>
            </a:endParaRPr>
          </a:p>
          <a:p>
            <a:pPr marL="756285" marR="5080" lvl="1" indent="-287020">
              <a:lnSpc>
                <a:spcPct val="140000"/>
              </a:lnSpc>
              <a:spcBef>
                <a:spcPts val="484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With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PHP 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you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are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not limited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to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output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HTML. 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You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can output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images, PDF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files,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even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Flash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movies.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You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also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output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any </a:t>
            </a:r>
            <a:r>
              <a:rPr sz="2000" spc="-4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text,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such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as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XHTML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XML.</a:t>
            </a:r>
            <a:endParaRPr sz="20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202692"/>
            <a:ext cx="8568055" cy="1096010"/>
            <a:chOff x="144779" y="202692"/>
            <a:chExt cx="8568055" cy="10960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202692"/>
              <a:ext cx="8336280" cy="10591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408432"/>
              <a:ext cx="7115556" cy="8900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228853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229600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8229600" y="9525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420623"/>
              <a:ext cx="7027164" cy="804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659" y="1211577"/>
            <a:ext cx="8389620" cy="5646420"/>
            <a:chOff x="327659" y="1211577"/>
            <a:chExt cx="8389620" cy="5646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1211577"/>
              <a:ext cx="8343900" cy="54483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1266443"/>
              <a:ext cx="8115300" cy="55915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9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8229600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8229600" y="5334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99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0" y="5334000"/>
                  </a:moveTo>
                  <a:lnTo>
                    <a:pt x="8229600" y="5334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1394206"/>
            <a:ext cx="7757159" cy="4337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FF0000"/>
                </a:solidFill>
                <a:latin typeface="Constantia"/>
                <a:cs typeface="Constantia"/>
              </a:rPr>
              <a:t>Why</a:t>
            </a:r>
            <a:r>
              <a:rPr sz="2000" spc="-11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onstantia"/>
                <a:cs typeface="Constantia"/>
              </a:rPr>
              <a:t>PHP?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34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18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runs</a:t>
            </a:r>
            <a:r>
              <a:rPr sz="18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18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various</a:t>
            </a:r>
            <a:r>
              <a:rPr sz="18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platforms</a:t>
            </a:r>
            <a:r>
              <a:rPr sz="18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(Windows,</a:t>
            </a:r>
            <a:r>
              <a:rPr sz="1800" spc="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Linux,</a:t>
            </a:r>
            <a:r>
              <a:rPr sz="1800" spc="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Unix,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Mac</a:t>
            </a:r>
            <a:r>
              <a:rPr sz="18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OS</a:t>
            </a:r>
            <a:r>
              <a:rPr sz="18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X,</a:t>
            </a:r>
            <a:r>
              <a:rPr sz="18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etc.)</a:t>
            </a:r>
            <a:endParaRPr sz="18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29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18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18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compatible</a:t>
            </a:r>
            <a:r>
              <a:rPr sz="18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1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almost</a:t>
            </a:r>
            <a:r>
              <a:rPr sz="18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all</a:t>
            </a:r>
            <a:r>
              <a:rPr sz="18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servers</a:t>
            </a:r>
            <a:r>
              <a:rPr sz="18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used</a:t>
            </a:r>
            <a:r>
              <a:rPr sz="18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today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(Apache,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IIS,</a:t>
            </a:r>
            <a:r>
              <a:rPr sz="18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etc.)</a:t>
            </a:r>
            <a:endParaRPr sz="18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29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spc="-40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HP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supports</a:t>
            </a:r>
            <a:r>
              <a:rPr sz="18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8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wide</a:t>
            </a:r>
            <a:r>
              <a:rPr sz="1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8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18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data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bases</a:t>
            </a:r>
            <a:endParaRPr sz="18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18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1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free</a:t>
            </a:r>
            <a:endParaRPr sz="18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29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spc="-40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HP</a:t>
            </a:r>
            <a:r>
              <a:rPr sz="18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18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easy</a:t>
            </a:r>
            <a:r>
              <a:rPr sz="18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2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8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lea</a:t>
            </a:r>
            <a:r>
              <a:rPr sz="1800" spc="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8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18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u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18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ef</a:t>
            </a:r>
            <a:r>
              <a:rPr sz="1800" spc="35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ie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l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18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18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se</a:t>
            </a:r>
            <a:r>
              <a:rPr sz="1800" spc="4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r>
              <a:rPr sz="18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side</a:t>
            </a:r>
            <a:endParaRPr sz="18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3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0000"/>
                </a:solidFill>
                <a:latin typeface="Constantia"/>
                <a:cs typeface="Constantia"/>
              </a:rPr>
              <a:t>Setting</a:t>
            </a:r>
            <a:r>
              <a:rPr sz="2000" spc="-6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Constantia"/>
                <a:cs typeface="Constantia"/>
              </a:rPr>
              <a:t>Up</a:t>
            </a:r>
            <a:r>
              <a:rPr sz="2000" spc="-8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FF0000"/>
                </a:solidFill>
                <a:latin typeface="Constantia"/>
                <a:cs typeface="Constantia"/>
              </a:rPr>
              <a:t>PHP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34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install</a:t>
            </a:r>
            <a:r>
              <a:rPr sz="1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8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web</a:t>
            </a:r>
            <a:r>
              <a:rPr sz="18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server</a:t>
            </a:r>
            <a:endParaRPr sz="18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29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install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endParaRPr sz="18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install</a:t>
            </a:r>
            <a:r>
              <a:rPr sz="18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8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database,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such</a:t>
            </a:r>
            <a:r>
              <a:rPr sz="18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as</a:t>
            </a:r>
            <a:r>
              <a:rPr sz="18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MySQL</a:t>
            </a:r>
            <a:endParaRPr sz="18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202692"/>
            <a:ext cx="8568055" cy="1096010"/>
            <a:chOff x="144779" y="202692"/>
            <a:chExt cx="8568055" cy="10960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202692"/>
              <a:ext cx="8336280" cy="10591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408432"/>
              <a:ext cx="6723888" cy="8900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228853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229600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8229600" y="9525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420623"/>
              <a:ext cx="6643116" cy="804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235709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&lt;html&gt;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75003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&lt;head&gt;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2004187"/>
            <a:ext cx="3028950" cy="79375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&lt;title&gt;</a:t>
            </a:r>
            <a:r>
              <a:rPr sz="1800" b="1" spc="-4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PHP</a:t>
            </a:r>
            <a:r>
              <a:rPr sz="1800" b="1" spc="-4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Introduction</a:t>
            </a:r>
            <a:endParaRPr sz="18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  <a:spcBef>
                <a:spcPts val="865"/>
              </a:spcBef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&lt;/title&gt;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2937128"/>
            <a:ext cx="900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&lt;/head&gt;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3376041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&lt;body&gt;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8839" y="3814953"/>
            <a:ext cx="2531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This</a:t>
            </a:r>
            <a:r>
              <a:rPr sz="1800" b="1" spc="-3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is</a:t>
            </a:r>
            <a:r>
              <a:rPr sz="1800" b="1" spc="-2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HTML!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&lt;br</a:t>
            </a:r>
            <a:r>
              <a:rPr sz="1800" b="1" spc="-2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/&gt;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4253941"/>
            <a:ext cx="6502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&lt;?php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8839" y="4693157"/>
            <a:ext cx="3409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echo</a:t>
            </a:r>
            <a:r>
              <a:rPr sz="1800" b="1" spc="-3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'This</a:t>
            </a:r>
            <a:r>
              <a:rPr sz="1800" b="1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is</a:t>
            </a:r>
            <a:r>
              <a:rPr sz="1800" b="1" spc="-2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PHP!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 &lt;br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 /&gt;';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5132070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?&gt;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5570931"/>
            <a:ext cx="9004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&lt;/body&gt;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940" y="6010147"/>
            <a:ext cx="900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&lt;/html&gt;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4779" y="141731"/>
            <a:ext cx="8559165" cy="6375400"/>
            <a:chOff x="144779" y="141731"/>
            <a:chExt cx="8559165" cy="637540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146" y="211853"/>
              <a:ext cx="8313415" cy="7741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79" y="141731"/>
              <a:ext cx="3745991" cy="89001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7200" y="228866"/>
              <a:ext cx="8229600" cy="685800"/>
            </a:xfrm>
            <a:custGeom>
              <a:avLst/>
              <a:gdLst/>
              <a:ahLst/>
              <a:cxnLst/>
              <a:rect l="l" t="t" r="r" b="b"/>
              <a:pathLst>
                <a:path w="8229600" h="685800">
                  <a:moveTo>
                    <a:pt x="8229600" y="0"/>
                  </a:moveTo>
                  <a:lnTo>
                    <a:pt x="0" y="0"/>
                  </a:lnTo>
                  <a:lnTo>
                    <a:pt x="0" y="685533"/>
                  </a:lnTo>
                  <a:lnTo>
                    <a:pt x="8229600" y="6855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311" y="155447"/>
              <a:ext cx="3662172" cy="8046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9035" y="1054607"/>
              <a:ext cx="4171188" cy="54620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0747" y="1152143"/>
              <a:ext cx="4017263" cy="396849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572000" y="1147445"/>
              <a:ext cx="4038600" cy="5329555"/>
            </a:xfrm>
            <a:custGeom>
              <a:avLst/>
              <a:gdLst/>
              <a:ahLst/>
              <a:cxnLst/>
              <a:rect l="l" t="t" r="r" b="b"/>
              <a:pathLst>
                <a:path w="4038600" h="5329555">
                  <a:moveTo>
                    <a:pt x="4038600" y="0"/>
                  </a:moveTo>
                  <a:lnTo>
                    <a:pt x="0" y="0"/>
                  </a:lnTo>
                  <a:lnTo>
                    <a:pt x="0" y="5329555"/>
                  </a:lnTo>
                  <a:lnTo>
                    <a:pt x="4038600" y="5329555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72000" y="1147445"/>
              <a:ext cx="4038600" cy="5329555"/>
            </a:xfrm>
            <a:custGeom>
              <a:avLst/>
              <a:gdLst/>
              <a:ahLst/>
              <a:cxnLst/>
              <a:rect l="l" t="t" r="r" b="b"/>
              <a:pathLst>
                <a:path w="4038600" h="5329555">
                  <a:moveTo>
                    <a:pt x="0" y="5329555"/>
                  </a:moveTo>
                  <a:lnTo>
                    <a:pt x="4038600" y="5329555"/>
                  </a:lnTo>
                  <a:lnTo>
                    <a:pt x="4038600" y="0"/>
                  </a:lnTo>
                  <a:lnTo>
                    <a:pt x="0" y="0"/>
                  </a:lnTo>
                  <a:lnTo>
                    <a:pt x="0" y="532955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651375" y="1270457"/>
            <a:ext cx="693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&lt;html&gt;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51375" y="1709673"/>
            <a:ext cx="693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&lt;head&gt;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651375" y="2148586"/>
            <a:ext cx="3693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&lt;title&gt;</a:t>
            </a:r>
            <a:r>
              <a:rPr sz="1600" b="1" spc="-3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PHP</a:t>
            </a:r>
            <a:r>
              <a:rPr sz="1600" b="1" spc="-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Introduction</a:t>
            </a:r>
            <a:r>
              <a:rPr sz="1600" b="1" spc="-2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&lt;/title&gt;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51375" y="2587879"/>
            <a:ext cx="804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&lt;/head&gt;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651375" y="3026791"/>
            <a:ext cx="693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&lt;body&gt;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08828" y="3465703"/>
            <a:ext cx="2247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1F5F"/>
                </a:solidFill>
                <a:latin typeface="Consolas"/>
                <a:cs typeface="Consolas"/>
              </a:rPr>
              <a:t>This</a:t>
            </a:r>
            <a:r>
              <a:rPr sz="1600" b="1" spc="-3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olas"/>
                <a:cs typeface="Consolas"/>
              </a:rPr>
              <a:t>is</a:t>
            </a:r>
            <a:r>
              <a:rPr sz="1600" b="1" spc="-3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olas"/>
                <a:cs typeface="Consolas"/>
              </a:rPr>
              <a:t>HTML!</a:t>
            </a:r>
            <a:r>
              <a:rPr sz="1600" b="1" spc="-2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&lt;br</a:t>
            </a:r>
            <a:r>
              <a:rPr sz="1600" b="1" spc="-2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/&gt;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08828" y="3904869"/>
            <a:ext cx="2136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1F5F"/>
                </a:solidFill>
                <a:latin typeface="Consolas"/>
                <a:cs typeface="Consolas"/>
              </a:rPr>
              <a:t>This</a:t>
            </a:r>
            <a:r>
              <a:rPr sz="1600" b="1" spc="-4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olas"/>
                <a:cs typeface="Consolas"/>
              </a:rPr>
              <a:t>is</a:t>
            </a:r>
            <a:r>
              <a:rPr sz="1600" b="1" spc="-3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olas"/>
                <a:cs typeface="Consolas"/>
              </a:rPr>
              <a:t>PHP!</a:t>
            </a:r>
            <a:r>
              <a:rPr sz="1600" b="1" spc="-2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&lt;br</a:t>
            </a:r>
            <a:r>
              <a:rPr sz="1600" b="1" spc="-2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/&gt;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51375" y="4343780"/>
            <a:ext cx="804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&lt;/body&gt;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51375" y="4783073"/>
            <a:ext cx="804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&lt;/html&gt;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52600" y="1295387"/>
            <a:ext cx="1066800" cy="369570"/>
          </a:xfrm>
          <a:prstGeom prst="rect">
            <a:avLst/>
          </a:prstGeom>
          <a:ln w="25400">
            <a:solidFill>
              <a:srgbClr val="FDB809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PHP</a:t>
            </a:r>
            <a:r>
              <a:rPr sz="1800" b="1" spc="-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854700" y="1282687"/>
            <a:ext cx="2921000" cy="394970"/>
            <a:chOff x="5854700" y="1282687"/>
            <a:chExt cx="2921000" cy="394970"/>
          </a:xfrm>
        </p:grpSpPr>
        <p:sp>
          <p:nvSpPr>
            <p:cNvPr id="33" name="object 33"/>
            <p:cNvSpPr/>
            <p:nvPr/>
          </p:nvSpPr>
          <p:spPr>
            <a:xfrm>
              <a:off x="5867400" y="1295387"/>
              <a:ext cx="2895600" cy="369570"/>
            </a:xfrm>
            <a:custGeom>
              <a:avLst/>
              <a:gdLst/>
              <a:ahLst/>
              <a:cxnLst/>
              <a:rect l="l" t="t" r="r" b="b"/>
              <a:pathLst>
                <a:path w="2895600" h="369569">
                  <a:moveTo>
                    <a:pt x="2895600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2895600" y="369328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67400" y="1295387"/>
              <a:ext cx="2895600" cy="369570"/>
            </a:xfrm>
            <a:custGeom>
              <a:avLst/>
              <a:gdLst/>
              <a:ahLst/>
              <a:cxnLst/>
              <a:rect l="l" t="t" r="r" b="b"/>
              <a:pathLst>
                <a:path w="2895600" h="369569">
                  <a:moveTo>
                    <a:pt x="0" y="369328"/>
                  </a:moveTo>
                  <a:lnTo>
                    <a:pt x="2895600" y="369328"/>
                  </a:lnTo>
                  <a:lnTo>
                    <a:pt x="2895600" y="0"/>
                  </a:lnTo>
                  <a:lnTo>
                    <a:pt x="0" y="0"/>
                  </a:lnTo>
                  <a:lnTo>
                    <a:pt x="0" y="369328"/>
                  </a:lnTo>
                  <a:close/>
                </a:path>
              </a:pathLst>
            </a:custGeom>
            <a:ln w="25400">
              <a:solidFill>
                <a:srgbClr val="FDB8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947028" y="1313434"/>
            <a:ext cx="2249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Output:</a:t>
            </a:r>
            <a:r>
              <a:rPr sz="1800" b="1" spc="-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resulting</a:t>
            </a:r>
            <a:r>
              <a:rPr sz="1800" b="1" spc="-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HTML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578100" y="5245137"/>
            <a:ext cx="4597400" cy="1447800"/>
            <a:chOff x="2578100" y="5245137"/>
            <a:chExt cx="4597400" cy="1447800"/>
          </a:xfrm>
        </p:grpSpPr>
        <p:sp>
          <p:nvSpPr>
            <p:cNvPr id="37" name="object 37"/>
            <p:cNvSpPr/>
            <p:nvPr/>
          </p:nvSpPr>
          <p:spPr>
            <a:xfrm>
              <a:off x="2590800" y="5257837"/>
              <a:ext cx="4572000" cy="1422400"/>
            </a:xfrm>
            <a:custGeom>
              <a:avLst/>
              <a:gdLst/>
              <a:ahLst/>
              <a:cxnLst/>
              <a:rect l="l" t="t" r="r" b="b"/>
              <a:pathLst>
                <a:path w="4572000" h="1422400">
                  <a:moveTo>
                    <a:pt x="4572000" y="0"/>
                  </a:moveTo>
                  <a:lnTo>
                    <a:pt x="0" y="0"/>
                  </a:lnTo>
                  <a:lnTo>
                    <a:pt x="0" y="1421892"/>
                  </a:lnTo>
                  <a:lnTo>
                    <a:pt x="4572000" y="1421892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90800" y="5257837"/>
              <a:ext cx="4572000" cy="1422400"/>
            </a:xfrm>
            <a:custGeom>
              <a:avLst/>
              <a:gdLst/>
              <a:ahLst/>
              <a:cxnLst/>
              <a:rect l="l" t="t" r="r" b="b"/>
              <a:pathLst>
                <a:path w="4572000" h="1422400">
                  <a:moveTo>
                    <a:pt x="0" y="1421892"/>
                  </a:moveTo>
                  <a:lnTo>
                    <a:pt x="4572000" y="1421892"/>
                  </a:lnTo>
                  <a:lnTo>
                    <a:pt x="4572000" y="0"/>
                  </a:lnTo>
                  <a:lnTo>
                    <a:pt x="0" y="0"/>
                  </a:lnTo>
                  <a:lnTo>
                    <a:pt x="0" y="1421892"/>
                  </a:lnTo>
                  <a:close/>
                </a:path>
              </a:pathLst>
            </a:custGeom>
            <a:ln w="254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669794" y="5392928"/>
            <a:ext cx="4206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18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script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18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executed</a:t>
            </a:r>
            <a:r>
              <a:rPr sz="18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18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25" dirty="0">
                <a:solidFill>
                  <a:srgbClr val="001F5F"/>
                </a:solidFill>
                <a:latin typeface="Constantia"/>
                <a:cs typeface="Constantia"/>
              </a:rPr>
              <a:t>server,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69794" y="5831840"/>
            <a:ext cx="402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plain</a:t>
            </a:r>
            <a:r>
              <a:rPr sz="18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HTML</a:t>
            </a:r>
            <a:r>
              <a:rPr sz="18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result</a:t>
            </a:r>
            <a:r>
              <a:rPr sz="18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18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sent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back</a:t>
            </a:r>
            <a:r>
              <a:rPr sz="18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18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69794" y="6270752"/>
            <a:ext cx="815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b</a:t>
            </a:r>
            <a:r>
              <a:rPr sz="1800" spc="-2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spc="-4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wser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2420" y="1211577"/>
            <a:ext cx="8404860" cy="5646420"/>
            <a:chOff x="312420" y="1211577"/>
            <a:chExt cx="8404860" cy="5646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0" y="1211577"/>
              <a:ext cx="8343900" cy="54483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420" y="1266443"/>
              <a:ext cx="7075932" cy="55915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8229600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8229600" y="5334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0" y="5334000"/>
                  </a:moveTo>
                  <a:lnTo>
                    <a:pt x="8229600" y="5334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1401825"/>
            <a:ext cx="6686550" cy="4824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FF0000"/>
                </a:solidFill>
                <a:latin typeface="Constantia"/>
                <a:cs typeface="Constantia"/>
              </a:rPr>
              <a:t>Basic</a:t>
            </a:r>
            <a:r>
              <a:rPr sz="2200" spc="-8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25" dirty="0">
                <a:solidFill>
                  <a:srgbClr val="FF0000"/>
                </a:solidFill>
                <a:latin typeface="Constantia"/>
                <a:cs typeface="Constantia"/>
              </a:rPr>
              <a:t>PHP</a:t>
            </a:r>
            <a:r>
              <a:rPr sz="2200" spc="-4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onstantia"/>
                <a:cs typeface="Constantia"/>
              </a:rPr>
              <a:t>Syntax</a:t>
            </a:r>
            <a:endParaRPr sz="22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8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script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placed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anywhere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document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script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starts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&lt;?php</a:t>
            </a:r>
            <a:r>
              <a:rPr sz="2000" spc="-9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ends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?&gt;: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54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HP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sta</a:t>
            </a:r>
            <a:r>
              <a:rPr sz="2200" spc="-35" dirty="0">
                <a:solidFill>
                  <a:srgbClr val="FF0000"/>
                </a:solidFill>
                <a:latin typeface="Constantia"/>
                <a:cs typeface="Constantia"/>
              </a:rPr>
              <a:t>t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e</a:t>
            </a:r>
            <a:r>
              <a:rPr sz="2200" dirty="0">
                <a:solidFill>
                  <a:srgbClr val="FF0000"/>
                </a:solidFill>
                <a:latin typeface="Constantia"/>
                <a:cs typeface="Constantia"/>
              </a:rPr>
              <a:t>m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e</a:t>
            </a:r>
            <a:r>
              <a:rPr sz="2200" dirty="0">
                <a:solidFill>
                  <a:srgbClr val="FF0000"/>
                </a:solidFill>
                <a:latin typeface="Constantia"/>
                <a:cs typeface="Constantia"/>
              </a:rPr>
              <a:t>n</a:t>
            </a:r>
            <a:r>
              <a:rPr sz="2200" spc="-10" dirty="0">
                <a:solidFill>
                  <a:srgbClr val="FF0000"/>
                </a:solidFill>
                <a:latin typeface="Constantia"/>
                <a:cs typeface="Constantia"/>
              </a:rPr>
              <a:t>t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s</a:t>
            </a:r>
            <a:r>
              <a:rPr sz="2200" spc="-14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e</a:t>
            </a:r>
            <a:r>
              <a:rPr sz="2200" dirty="0">
                <a:solidFill>
                  <a:srgbClr val="FF0000"/>
                </a:solidFill>
                <a:latin typeface="Constantia"/>
                <a:cs typeface="Constantia"/>
              </a:rPr>
              <a:t>n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d</a:t>
            </a:r>
            <a:r>
              <a:rPr sz="2200" spc="-7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wi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22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se</a:t>
            </a:r>
            <a:r>
              <a:rPr sz="2200" dirty="0">
                <a:solidFill>
                  <a:srgbClr val="FF0000"/>
                </a:solidFill>
                <a:latin typeface="Constantia"/>
                <a:cs typeface="Constantia"/>
              </a:rPr>
              <a:t>m</a:t>
            </a:r>
            <a:r>
              <a:rPr sz="2200" spc="-10" dirty="0">
                <a:solidFill>
                  <a:srgbClr val="FF0000"/>
                </a:solidFill>
                <a:latin typeface="Constantia"/>
                <a:cs typeface="Constantia"/>
              </a:rPr>
              <a:t>i</a:t>
            </a:r>
            <a:r>
              <a:rPr sz="2200" spc="-60" dirty="0">
                <a:solidFill>
                  <a:srgbClr val="FF0000"/>
                </a:solidFill>
                <a:latin typeface="Constantia"/>
                <a:cs typeface="Constantia"/>
              </a:rPr>
              <a:t>c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olon</a:t>
            </a:r>
            <a:r>
              <a:rPr sz="2200" spc="-4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(;)</a:t>
            </a:r>
            <a:endParaRPr sz="22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58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Comments</a:t>
            </a:r>
            <a:endParaRPr sz="22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8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FF0000"/>
                </a:solidFill>
                <a:latin typeface="Constantia"/>
                <a:cs typeface="Constantia"/>
              </a:rPr>
              <a:t>//</a:t>
            </a:r>
            <a:r>
              <a:rPr sz="2000" spc="-7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This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single-line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comment</a:t>
            </a:r>
            <a:endParaRPr sz="2000">
              <a:latin typeface="Constantia"/>
              <a:cs typeface="Constantia"/>
            </a:endParaRPr>
          </a:p>
          <a:p>
            <a:pPr marL="756285">
              <a:lnSpc>
                <a:spcPct val="100000"/>
              </a:lnSpc>
              <a:spcBef>
                <a:spcPts val="965"/>
              </a:spcBef>
            </a:pP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#</a:t>
            </a:r>
            <a:r>
              <a:rPr sz="2000" spc="-6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This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also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single-line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comment</a:t>
            </a:r>
            <a:endParaRPr sz="2000">
              <a:latin typeface="Constantia"/>
              <a:cs typeface="Constantia"/>
            </a:endParaRPr>
          </a:p>
          <a:p>
            <a:pPr marL="756285">
              <a:lnSpc>
                <a:spcPct val="100000"/>
              </a:lnSpc>
              <a:spcBef>
                <a:spcPts val="960"/>
              </a:spcBef>
            </a:pPr>
            <a:r>
              <a:rPr sz="2000" spc="-5" dirty="0">
                <a:solidFill>
                  <a:srgbClr val="FF0000"/>
                </a:solidFill>
                <a:latin typeface="Constantia"/>
                <a:cs typeface="Constantia"/>
              </a:rPr>
              <a:t>/*</a:t>
            </a:r>
            <a:r>
              <a:rPr sz="2000" spc="-4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multi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line</a:t>
            </a:r>
            <a:r>
              <a:rPr sz="2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comment</a:t>
            </a:r>
            <a:r>
              <a:rPr sz="2000" spc="-5" dirty="0">
                <a:solidFill>
                  <a:srgbClr val="FF0000"/>
                </a:solidFill>
                <a:latin typeface="Constantia"/>
                <a:cs typeface="Constantia"/>
              </a:rPr>
              <a:t>*/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spc="-2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onstantia"/>
                <a:cs typeface="Constantia"/>
              </a:rPr>
              <a:t>case</a:t>
            </a:r>
            <a:r>
              <a:rPr sz="2200" spc="-12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onstantia"/>
                <a:cs typeface="Constantia"/>
              </a:rPr>
              <a:t>sensitive</a:t>
            </a:r>
            <a:endParaRPr sz="22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58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spc="-2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2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onstantia"/>
                <a:cs typeface="Constantia"/>
              </a:rPr>
              <a:t>whitespace</a:t>
            </a:r>
            <a:r>
              <a:rPr sz="2200" spc="-7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onstantia"/>
                <a:cs typeface="Constantia"/>
              </a:rPr>
              <a:t>insensitive</a:t>
            </a:r>
            <a:endParaRPr sz="22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202692"/>
            <a:ext cx="8568055" cy="1096010"/>
            <a:chOff x="144779" y="202692"/>
            <a:chExt cx="8568055" cy="10960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202692"/>
              <a:ext cx="8336280" cy="10591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408432"/>
              <a:ext cx="6723888" cy="8900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228853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229600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8229600" y="9525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420623"/>
              <a:ext cx="6643116" cy="804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79" y="257567"/>
            <a:ext cx="8582025" cy="5907405"/>
            <a:chOff x="144779" y="257567"/>
            <a:chExt cx="8582025" cy="5907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146" y="257567"/>
              <a:ext cx="8313415" cy="12313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79" y="644652"/>
              <a:ext cx="2584704" cy="8900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274701"/>
              <a:ext cx="8229600" cy="1143000"/>
            </a:xfrm>
            <a:custGeom>
              <a:avLst/>
              <a:gdLst/>
              <a:ahLst/>
              <a:cxnLst/>
              <a:rect l="l" t="t" r="r" b="b"/>
              <a:pathLst>
                <a:path w="8229600" h="1143000">
                  <a:moveTo>
                    <a:pt x="82296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8229600" y="1143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311" y="658368"/>
              <a:ext cx="2500884" cy="8046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236" y="1507236"/>
              <a:ext cx="8362188" cy="4657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031" y="1711451"/>
              <a:ext cx="7181088" cy="43190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" y="1600136"/>
              <a:ext cx="8229600" cy="4526280"/>
            </a:xfrm>
            <a:custGeom>
              <a:avLst/>
              <a:gdLst/>
              <a:ahLst/>
              <a:cxnLst/>
              <a:rect l="l" t="t" r="r" b="b"/>
              <a:pathLst>
                <a:path w="8229600" h="4526280">
                  <a:moveTo>
                    <a:pt x="8229600" y="0"/>
                  </a:moveTo>
                  <a:lnTo>
                    <a:pt x="0" y="0"/>
                  </a:lnTo>
                  <a:lnTo>
                    <a:pt x="0" y="4526026"/>
                  </a:lnTo>
                  <a:lnTo>
                    <a:pt x="8229600" y="4526026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1600136"/>
              <a:ext cx="8229600" cy="4526280"/>
            </a:xfrm>
            <a:custGeom>
              <a:avLst/>
              <a:gdLst/>
              <a:ahLst/>
              <a:cxnLst/>
              <a:rect l="l" t="t" r="r" b="b"/>
              <a:pathLst>
                <a:path w="8229600" h="4526280">
                  <a:moveTo>
                    <a:pt x="0" y="4526026"/>
                  </a:moveTo>
                  <a:lnTo>
                    <a:pt x="8229600" y="4526026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4526026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5940" y="1869770"/>
            <a:ext cx="6660515" cy="401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Apache</a:t>
            </a:r>
            <a:r>
              <a:rPr sz="3000" spc="-1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75" dirty="0">
                <a:solidFill>
                  <a:srgbClr val="001F5F"/>
                </a:solidFill>
                <a:latin typeface="Constantia"/>
                <a:cs typeface="Constantia"/>
              </a:rPr>
              <a:t>Web</a:t>
            </a:r>
            <a:r>
              <a:rPr sz="3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Server</a:t>
            </a:r>
            <a:r>
              <a:rPr sz="3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Configuration</a:t>
            </a:r>
            <a:endParaRPr sz="3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buClr>
                <a:srgbClr val="001F5F"/>
              </a:buClr>
              <a:buFont typeface="Wingdings"/>
              <a:buChar char=""/>
            </a:pPr>
            <a:endParaRPr sz="295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3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Common</a:t>
            </a:r>
            <a:r>
              <a:rPr sz="3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25" dirty="0">
                <a:solidFill>
                  <a:srgbClr val="001F5F"/>
                </a:solidFill>
                <a:latin typeface="Constantia"/>
                <a:cs typeface="Constantia"/>
              </a:rPr>
              <a:t>Gateway</a:t>
            </a:r>
            <a:r>
              <a:rPr sz="3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15" dirty="0">
                <a:solidFill>
                  <a:srgbClr val="001F5F"/>
                </a:solidFill>
                <a:latin typeface="Constantia"/>
                <a:cs typeface="Constantia"/>
              </a:rPr>
              <a:t>Interface</a:t>
            </a:r>
            <a:r>
              <a:rPr sz="3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25" dirty="0">
                <a:solidFill>
                  <a:srgbClr val="001F5F"/>
                </a:solidFill>
                <a:latin typeface="Constantia"/>
                <a:cs typeface="Constantia"/>
              </a:rPr>
              <a:t>(CGI)</a:t>
            </a:r>
            <a:endParaRPr sz="3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buClr>
                <a:srgbClr val="001F5F"/>
              </a:buClr>
              <a:buFont typeface="Wingdings"/>
              <a:buChar char=""/>
            </a:pPr>
            <a:endParaRPr sz="295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Introduction</a:t>
            </a:r>
            <a:r>
              <a:rPr sz="3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3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3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Server</a:t>
            </a:r>
            <a:r>
              <a:rPr sz="3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10" dirty="0">
                <a:solidFill>
                  <a:srgbClr val="001F5F"/>
                </a:solidFill>
                <a:latin typeface="Constantia"/>
                <a:cs typeface="Constantia"/>
              </a:rPr>
              <a:t>Side</a:t>
            </a:r>
            <a:r>
              <a:rPr sz="3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10" dirty="0">
                <a:solidFill>
                  <a:srgbClr val="001F5F"/>
                </a:solidFill>
                <a:latin typeface="Constantia"/>
                <a:cs typeface="Constantia"/>
              </a:rPr>
              <a:t>Scripts</a:t>
            </a:r>
            <a:endParaRPr sz="3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1F5F"/>
              </a:buClr>
              <a:buFont typeface="Wingdings"/>
              <a:buChar char=""/>
            </a:pPr>
            <a:endParaRPr sz="265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600" spc="-20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endParaRPr sz="2600">
              <a:latin typeface="Constantia"/>
              <a:cs typeface="Constantia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1F5F"/>
              </a:buClr>
              <a:buFont typeface="Wingdings"/>
              <a:buChar char=""/>
            </a:pPr>
            <a:endParaRPr sz="28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Session</a:t>
            </a:r>
            <a:r>
              <a:rPr sz="3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15" dirty="0">
                <a:solidFill>
                  <a:srgbClr val="001F5F"/>
                </a:solidFill>
                <a:latin typeface="Constantia"/>
                <a:cs typeface="Constantia"/>
              </a:rPr>
              <a:t>Controls</a:t>
            </a:r>
            <a:endParaRPr sz="3000">
              <a:latin typeface="Constantia"/>
              <a:cs typeface="Constant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22794" y="6366631"/>
            <a:ext cx="755735" cy="35847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4648200" y="3048038"/>
            <a:ext cx="4495800" cy="3768725"/>
            <a:chOff x="4648200" y="3048038"/>
            <a:chExt cx="4495800" cy="376872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2007" y="4648200"/>
              <a:ext cx="451992" cy="457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84808" y="3569864"/>
              <a:ext cx="327614" cy="2954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84876" y="5152455"/>
              <a:ext cx="312423" cy="42091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99348" y="3048038"/>
              <a:ext cx="279525" cy="4186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61095" y="3927221"/>
              <a:ext cx="308470" cy="38785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48260" y="6483219"/>
              <a:ext cx="605070" cy="20530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67953" y="6457694"/>
              <a:ext cx="313588" cy="2614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29907" y="6313737"/>
              <a:ext cx="597471" cy="41959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10804" y="6437950"/>
              <a:ext cx="450837" cy="29446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53855" y="6008890"/>
              <a:ext cx="327723" cy="3931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66180" y="6335964"/>
              <a:ext cx="461149" cy="45012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86350" y="6369270"/>
              <a:ext cx="627684" cy="43319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48200" y="6355597"/>
              <a:ext cx="434251" cy="46055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41715" y="4262196"/>
              <a:ext cx="502284" cy="62019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21852" y="5601970"/>
              <a:ext cx="422146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659" y="1211579"/>
            <a:ext cx="8389620" cy="5659120"/>
            <a:chOff x="327659" y="1211579"/>
            <a:chExt cx="838962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1211579"/>
              <a:ext cx="8343900" cy="56464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1266443"/>
              <a:ext cx="8165592" cy="55915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9" y="1295401"/>
              <a:ext cx="8229600" cy="5562600"/>
            </a:xfrm>
            <a:custGeom>
              <a:avLst/>
              <a:gdLst/>
              <a:ahLst/>
              <a:cxnLst/>
              <a:rect l="l" t="t" r="r" b="b"/>
              <a:pathLst>
                <a:path w="8229600" h="5562600">
                  <a:moveTo>
                    <a:pt x="8229600" y="0"/>
                  </a:moveTo>
                  <a:lnTo>
                    <a:pt x="0" y="0"/>
                  </a:lnTo>
                  <a:lnTo>
                    <a:pt x="0" y="5562600"/>
                  </a:lnTo>
                  <a:lnTo>
                    <a:pt x="8229600" y="55626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99" y="1295401"/>
              <a:ext cx="8229600" cy="5562600"/>
            </a:xfrm>
            <a:custGeom>
              <a:avLst/>
              <a:gdLst/>
              <a:ahLst/>
              <a:cxnLst/>
              <a:rect l="l" t="t" r="r" b="b"/>
              <a:pathLst>
                <a:path w="8229600" h="5562600">
                  <a:moveTo>
                    <a:pt x="0" y="5562600"/>
                  </a:moveTo>
                  <a:lnTo>
                    <a:pt x="8229600" y="55626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5562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1272964"/>
            <a:ext cx="7743825" cy="528701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PHP,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variable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starts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2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$</a:t>
            </a:r>
            <a:r>
              <a:rPr sz="2000" spc="-3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sign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,</a:t>
            </a:r>
            <a:r>
              <a:rPr sz="20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followed by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name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000" spc="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endParaRPr sz="2000">
              <a:latin typeface="Constantia"/>
              <a:cs typeface="Constantia"/>
            </a:endParaRPr>
          </a:p>
          <a:p>
            <a:pPr marL="355600">
              <a:lnSpc>
                <a:spcPct val="100000"/>
              </a:lnSpc>
              <a:spcBef>
                <a:spcPts val="965"/>
              </a:spcBef>
            </a:pP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variable: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34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$txt</a:t>
            </a:r>
            <a:r>
              <a:rPr sz="1800" b="1" spc="-4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sz="1800" b="1" spc="-3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"Hello</a:t>
            </a:r>
            <a:r>
              <a:rPr sz="1800" b="1" spc="-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world!";</a:t>
            </a:r>
            <a:endParaRPr sz="1800">
              <a:latin typeface="Consolas"/>
              <a:cs typeface="Consolas"/>
            </a:endParaRPr>
          </a:p>
          <a:p>
            <a:pPr marL="756285">
              <a:lnSpc>
                <a:spcPct val="100000"/>
              </a:lnSpc>
              <a:spcBef>
                <a:spcPts val="865"/>
              </a:spcBef>
            </a:pP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$x</a:t>
            </a:r>
            <a:r>
              <a:rPr sz="1800" b="1" spc="-5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sz="1800" b="1" spc="-5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5;</a:t>
            </a:r>
            <a:endParaRPr sz="1800">
              <a:latin typeface="Consolas"/>
              <a:cs typeface="Consolas"/>
            </a:endParaRPr>
          </a:p>
          <a:p>
            <a:pPr marL="756285">
              <a:lnSpc>
                <a:spcPct val="100000"/>
              </a:lnSpc>
              <a:spcBef>
                <a:spcPts val="865"/>
              </a:spcBef>
            </a:pP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$y</a:t>
            </a:r>
            <a:r>
              <a:rPr sz="1800" b="1" spc="-5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sz="1800" b="1" spc="-5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10.5;</a:t>
            </a:r>
            <a:endParaRPr sz="1800">
              <a:latin typeface="Consolas"/>
              <a:cs typeface="Consolas"/>
            </a:endParaRPr>
          </a:p>
          <a:p>
            <a:pPr marL="355600" marR="607695" indent="-342900">
              <a:lnSpc>
                <a:spcPct val="140000"/>
              </a:lnSpc>
              <a:spcBef>
                <a:spcPts val="434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has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no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command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for</a:t>
            </a:r>
            <a:r>
              <a:rPr sz="20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declaring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variable.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It</a:t>
            </a:r>
            <a:r>
              <a:rPr sz="2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created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000" spc="-4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momen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ou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45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irs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ass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ig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alue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it</a:t>
            </a:r>
            <a:endParaRPr sz="2000">
              <a:latin typeface="Constantia"/>
              <a:cs typeface="Constantia"/>
            </a:endParaRPr>
          </a:p>
          <a:p>
            <a:pPr marL="355600" marR="29845" indent="-342900">
              <a:lnSpc>
                <a:spcPct val="140000"/>
              </a:lnSpc>
              <a:spcBef>
                <a:spcPts val="484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Variable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name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only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contain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letter,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number</a:t>
            </a:r>
            <a:r>
              <a:rPr sz="20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underscore</a:t>
            </a:r>
            <a:r>
              <a:rPr sz="2000" spc="3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it </a:t>
            </a:r>
            <a:r>
              <a:rPr sz="2000" spc="-48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ot</a:t>
            </a:r>
            <a:r>
              <a:rPr sz="20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start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number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loosely-typed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language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34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Do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8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nee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8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decla</a:t>
            </a:r>
            <a:r>
              <a:rPr sz="1800" spc="-2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8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type</a:t>
            </a:r>
            <a:r>
              <a:rPr sz="18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8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800" spc="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ble</a:t>
            </a:r>
            <a:endParaRPr sz="18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29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spc="-14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yp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8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ca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8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cha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</a:t>
            </a:r>
            <a:r>
              <a:rPr sz="1800" spc="-2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u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ho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u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1800" spc="-2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og</a:t>
            </a:r>
            <a:r>
              <a:rPr sz="1800" spc="-3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am</a:t>
            </a:r>
            <a:endParaRPr sz="18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202692"/>
            <a:ext cx="8568055" cy="1096010"/>
            <a:chOff x="144779" y="202692"/>
            <a:chExt cx="8568055" cy="10960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202692"/>
              <a:ext cx="8336280" cy="10591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408432"/>
              <a:ext cx="2804160" cy="8900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228853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229600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8229600" y="9525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420623"/>
              <a:ext cx="2720340" cy="804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207" y="678176"/>
            <a:ext cx="8943340" cy="6192520"/>
            <a:chOff x="140207" y="678176"/>
            <a:chExt cx="8943340" cy="6192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980" y="678176"/>
              <a:ext cx="8801100" cy="61798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207" y="736091"/>
              <a:ext cx="8942832" cy="61219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4800" y="761999"/>
              <a:ext cx="8686800" cy="6096000"/>
            </a:xfrm>
            <a:custGeom>
              <a:avLst/>
              <a:gdLst/>
              <a:ahLst/>
              <a:cxnLst/>
              <a:rect l="l" t="t" r="r" b="b"/>
              <a:pathLst>
                <a:path w="8686800" h="6096000">
                  <a:moveTo>
                    <a:pt x="8686800" y="0"/>
                  </a:moveTo>
                  <a:lnTo>
                    <a:pt x="0" y="0"/>
                  </a:lnTo>
                  <a:lnTo>
                    <a:pt x="0" y="6096000"/>
                  </a:lnTo>
                  <a:lnTo>
                    <a:pt x="8686800" y="6096000"/>
                  </a:lnTo>
                  <a:lnTo>
                    <a:pt x="8686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800" y="761999"/>
              <a:ext cx="8686800" cy="6096000"/>
            </a:xfrm>
            <a:custGeom>
              <a:avLst/>
              <a:gdLst/>
              <a:ahLst/>
              <a:cxnLst/>
              <a:rect l="l" t="t" r="r" b="b"/>
              <a:pathLst>
                <a:path w="8686800" h="6096000">
                  <a:moveTo>
                    <a:pt x="0" y="6096000"/>
                  </a:moveTo>
                  <a:lnTo>
                    <a:pt x="8686800" y="6096000"/>
                  </a:lnTo>
                  <a:lnTo>
                    <a:pt x="8686800" y="0"/>
                  </a:lnTo>
                  <a:lnTo>
                    <a:pt x="0" y="0"/>
                  </a:lnTo>
                  <a:lnTo>
                    <a:pt x="0" y="6096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83540" y="879093"/>
            <a:ext cx="8479790" cy="5492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500" spc="-20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5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has</a:t>
            </a:r>
            <a:r>
              <a:rPr sz="25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three</a:t>
            </a:r>
            <a:r>
              <a:rPr sz="25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different</a:t>
            </a:r>
            <a:r>
              <a:rPr sz="25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variable</a:t>
            </a:r>
            <a:r>
              <a:rPr sz="25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scopes:</a:t>
            </a:r>
            <a:endParaRPr sz="25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64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Global</a:t>
            </a:r>
            <a:endParaRPr sz="2200">
              <a:latin typeface="Constantia"/>
              <a:cs typeface="Constantia"/>
            </a:endParaRPr>
          </a:p>
          <a:p>
            <a:pPr marL="1155700" marR="188595" lvl="2" indent="-228600">
              <a:lnSpc>
                <a:spcPct val="140000"/>
              </a:lnSpc>
              <a:spcBef>
                <a:spcPts val="530"/>
              </a:spcBef>
              <a:buFont typeface="Wingdings"/>
              <a:buChar char=""/>
              <a:tabLst>
                <a:tab pos="1156335" algn="l"/>
              </a:tabLst>
            </a:pP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9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variable</a:t>
            </a:r>
            <a:r>
              <a:rPr sz="19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declared</a:t>
            </a:r>
            <a:r>
              <a:rPr sz="19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outside</a:t>
            </a:r>
            <a:r>
              <a:rPr sz="19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9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function</a:t>
            </a:r>
            <a:r>
              <a:rPr sz="19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has</a:t>
            </a:r>
            <a:r>
              <a:rPr sz="19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9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001F5F"/>
                </a:solidFill>
                <a:latin typeface="Constantia"/>
                <a:cs typeface="Constantia"/>
              </a:rPr>
              <a:t>GLOBAL</a:t>
            </a:r>
            <a:r>
              <a:rPr sz="19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25" dirty="0">
                <a:solidFill>
                  <a:srgbClr val="001F5F"/>
                </a:solidFill>
                <a:latin typeface="Constantia"/>
                <a:cs typeface="Constantia"/>
              </a:rPr>
              <a:t>SCOPE</a:t>
            </a:r>
            <a:r>
              <a:rPr sz="19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19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can </a:t>
            </a:r>
            <a:r>
              <a:rPr sz="1900" spc="-459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001F5F"/>
                </a:solidFill>
                <a:latin typeface="Constantia"/>
                <a:cs typeface="Constantia"/>
              </a:rPr>
              <a:t>only</a:t>
            </a:r>
            <a:r>
              <a:rPr sz="19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19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accessed</a:t>
            </a:r>
            <a:r>
              <a:rPr sz="19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outside</a:t>
            </a:r>
            <a:r>
              <a:rPr sz="19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9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function</a:t>
            </a:r>
            <a:endParaRPr sz="19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1370"/>
              </a:spcBef>
              <a:buFont typeface="Wingdings"/>
              <a:buChar char=""/>
              <a:tabLst>
                <a:tab pos="1156335" algn="l"/>
              </a:tabLst>
            </a:pP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he</a:t>
            </a:r>
            <a:r>
              <a:rPr sz="19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35" dirty="0">
                <a:solidFill>
                  <a:srgbClr val="FF0000"/>
                </a:solidFill>
                <a:latin typeface="Constantia"/>
                <a:cs typeface="Constantia"/>
              </a:rPr>
              <a:t>g</a:t>
            </a:r>
            <a:r>
              <a:rPr sz="1900" spc="-5" dirty="0">
                <a:solidFill>
                  <a:srgbClr val="FF0000"/>
                </a:solidFill>
                <a:latin typeface="Constantia"/>
                <a:cs typeface="Constantia"/>
              </a:rPr>
              <a:t>l</a:t>
            </a:r>
            <a:r>
              <a:rPr sz="1900" spc="-20" dirty="0">
                <a:solidFill>
                  <a:srgbClr val="FF0000"/>
                </a:solidFill>
                <a:latin typeface="Constantia"/>
                <a:cs typeface="Constantia"/>
              </a:rPr>
              <a:t>o</a:t>
            </a:r>
            <a:r>
              <a:rPr sz="1900" spc="-10" dirty="0">
                <a:solidFill>
                  <a:srgbClr val="FF0000"/>
                </a:solidFill>
                <a:latin typeface="Constantia"/>
                <a:cs typeface="Constantia"/>
              </a:rPr>
              <a:t>ba</a:t>
            </a:r>
            <a:r>
              <a:rPr sz="1900" spc="-5" dirty="0">
                <a:solidFill>
                  <a:srgbClr val="FF0000"/>
                </a:solidFill>
                <a:latin typeface="Constantia"/>
                <a:cs typeface="Constantia"/>
              </a:rPr>
              <a:t>l</a:t>
            </a:r>
            <a:r>
              <a:rPr sz="1900" spc="3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45" dirty="0">
                <a:solidFill>
                  <a:srgbClr val="001F5F"/>
                </a:solidFill>
                <a:latin typeface="Constantia"/>
                <a:cs typeface="Constantia"/>
              </a:rPr>
              <a:t>K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900" spc="40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1900" spc="-50" dirty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900" spc="-2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endParaRPr sz="1900">
              <a:latin typeface="Constantia"/>
              <a:cs typeface="Constantia"/>
            </a:endParaRPr>
          </a:p>
          <a:p>
            <a:pPr marL="1612900" lvl="3" indent="-229235">
              <a:lnSpc>
                <a:spcPct val="100000"/>
              </a:lnSpc>
              <a:spcBef>
                <a:spcPts val="1210"/>
              </a:spcBef>
              <a:buFont typeface="Wingdings"/>
              <a:buChar char=""/>
              <a:tabLst>
                <a:tab pos="1612900" algn="l"/>
                <a:tab pos="1613535" algn="l"/>
              </a:tabLst>
            </a:pPr>
            <a:r>
              <a:rPr sz="16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6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Constantia"/>
                <a:cs typeface="Constantia"/>
              </a:rPr>
              <a:t>global</a:t>
            </a:r>
            <a:r>
              <a:rPr sz="16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spc="-15" dirty="0">
                <a:solidFill>
                  <a:srgbClr val="001F5F"/>
                </a:solidFill>
                <a:latin typeface="Constantia"/>
                <a:cs typeface="Constantia"/>
              </a:rPr>
              <a:t>keyword</a:t>
            </a:r>
            <a:r>
              <a:rPr sz="1600" spc="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16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Constantia"/>
                <a:cs typeface="Constantia"/>
              </a:rPr>
              <a:t>used</a:t>
            </a:r>
            <a:r>
              <a:rPr sz="1600" spc="-15" dirty="0">
                <a:solidFill>
                  <a:srgbClr val="001F5F"/>
                </a:solidFill>
                <a:latin typeface="Constantia"/>
                <a:cs typeface="Constantia"/>
              </a:rPr>
              <a:t> to</a:t>
            </a:r>
            <a:r>
              <a:rPr sz="16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spc="-20" dirty="0">
                <a:solidFill>
                  <a:srgbClr val="001F5F"/>
                </a:solidFill>
                <a:latin typeface="Constantia"/>
                <a:cs typeface="Constantia"/>
              </a:rPr>
              <a:t>access</a:t>
            </a:r>
            <a:r>
              <a:rPr sz="16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6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Constantia"/>
                <a:cs typeface="Constantia"/>
              </a:rPr>
              <a:t>global</a:t>
            </a:r>
            <a:r>
              <a:rPr sz="16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Constantia"/>
                <a:cs typeface="Constantia"/>
              </a:rPr>
              <a:t>variable</a:t>
            </a:r>
            <a:r>
              <a:rPr sz="16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Constantia"/>
                <a:cs typeface="Constantia"/>
              </a:rPr>
              <a:t>from</a:t>
            </a:r>
            <a:r>
              <a:rPr sz="16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Constantia"/>
                <a:cs typeface="Constantia"/>
              </a:rPr>
              <a:t>within</a:t>
            </a:r>
            <a:r>
              <a:rPr sz="16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6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Constantia"/>
                <a:cs typeface="Constantia"/>
              </a:rPr>
              <a:t>function.</a:t>
            </a:r>
            <a:endParaRPr sz="16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5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200" dirty="0">
                <a:solidFill>
                  <a:srgbClr val="FF0000"/>
                </a:solidFill>
                <a:latin typeface="Constantia"/>
                <a:cs typeface="Constantia"/>
              </a:rPr>
              <a:t>Local</a:t>
            </a:r>
            <a:endParaRPr sz="22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1156335" algn="l"/>
              </a:tabLst>
            </a:pP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9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variable</a:t>
            </a:r>
            <a:r>
              <a:rPr sz="19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declared</a:t>
            </a:r>
            <a:r>
              <a:rPr sz="19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dirty="0">
                <a:solidFill>
                  <a:srgbClr val="001F5F"/>
                </a:solidFill>
                <a:latin typeface="Constantia"/>
                <a:cs typeface="Constantia"/>
              </a:rPr>
              <a:t>within</a:t>
            </a:r>
            <a:r>
              <a:rPr sz="19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9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function</a:t>
            </a:r>
            <a:r>
              <a:rPr sz="19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has</a:t>
            </a:r>
            <a:r>
              <a:rPr sz="19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9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LOCAL</a:t>
            </a:r>
            <a:r>
              <a:rPr sz="19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25" dirty="0">
                <a:solidFill>
                  <a:srgbClr val="001F5F"/>
                </a:solidFill>
                <a:latin typeface="Constantia"/>
                <a:cs typeface="Constantia"/>
              </a:rPr>
              <a:t>SCOPE</a:t>
            </a:r>
            <a:r>
              <a:rPr sz="19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19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endParaRPr sz="1900">
              <a:latin typeface="Constantia"/>
              <a:cs typeface="Constantia"/>
            </a:endParaRPr>
          </a:p>
          <a:p>
            <a:pPr marL="1155700">
              <a:lnSpc>
                <a:spcPct val="100000"/>
              </a:lnSpc>
              <a:spcBef>
                <a:spcPts val="915"/>
              </a:spcBef>
            </a:pPr>
            <a:r>
              <a:rPr sz="1900" spc="-15" dirty="0">
                <a:solidFill>
                  <a:srgbClr val="001F5F"/>
                </a:solidFill>
                <a:latin typeface="Constantia"/>
                <a:cs typeface="Constantia"/>
              </a:rPr>
              <a:t>only</a:t>
            </a:r>
            <a:r>
              <a:rPr sz="19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19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accessed</a:t>
            </a:r>
            <a:r>
              <a:rPr sz="19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within</a:t>
            </a:r>
            <a:r>
              <a:rPr sz="19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that</a:t>
            </a:r>
            <a:r>
              <a:rPr sz="19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function</a:t>
            </a:r>
            <a:endParaRPr sz="19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51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Static</a:t>
            </a:r>
            <a:endParaRPr sz="2200">
              <a:latin typeface="Constantia"/>
              <a:cs typeface="Constantia"/>
            </a:endParaRPr>
          </a:p>
          <a:p>
            <a:pPr marL="1155700" marR="5080" lvl="2" indent="-228600">
              <a:lnSpc>
                <a:spcPct val="140000"/>
              </a:lnSpc>
              <a:spcBef>
                <a:spcPts val="530"/>
              </a:spcBef>
              <a:buFont typeface="Wingdings"/>
              <a:buChar char=""/>
              <a:tabLst>
                <a:tab pos="1156335" algn="l"/>
              </a:tabLst>
            </a:pP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When</a:t>
            </a:r>
            <a:r>
              <a:rPr sz="19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9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function</a:t>
            </a:r>
            <a:r>
              <a:rPr sz="19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19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completed/executed,</a:t>
            </a:r>
            <a:r>
              <a:rPr sz="19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all</a:t>
            </a:r>
            <a:r>
              <a:rPr sz="19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1900" spc="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its</a:t>
            </a:r>
            <a:r>
              <a:rPr sz="19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variables</a:t>
            </a:r>
            <a:r>
              <a:rPr sz="19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are</a:t>
            </a:r>
            <a:r>
              <a:rPr sz="19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deleted. </a:t>
            </a:r>
            <a:r>
              <a:rPr sz="1900" spc="-459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45" dirty="0">
                <a:solidFill>
                  <a:srgbClr val="001F5F"/>
                </a:solidFill>
                <a:latin typeface="Constantia"/>
                <a:cs typeface="Constantia"/>
              </a:rPr>
              <a:t>However,</a:t>
            </a:r>
            <a:r>
              <a:rPr sz="19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sometimes</a:t>
            </a:r>
            <a:r>
              <a:rPr sz="19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25" dirty="0">
                <a:solidFill>
                  <a:srgbClr val="001F5F"/>
                </a:solidFill>
                <a:latin typeface="Constantia"/>
                <a:cs typeface="Constantia"/>
              </a:rPr>
              <a:t>we</a:t>
            </a:r>
            <a:r>
              <a:rPr sz="19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want</a:t>
            </a:r>
            <a:r>
              <a:rPr sz="19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9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local</a:t>
            </a:r>
            <a:r>
              <a:rPr sz="19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variable</a:t>
            </a:r>
            <a:r>
              <a:rPr sz="19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001F5F"/>
                </a:solidFill>
                <a:latin typeface="Constantia"/>
                <a:cs typeface="Constantia"/>
              </a:rPr>
              <a:t>NOT</a:t>
            </a:r>
            <a:r>
              <a:rPr sz="19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19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19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deleted</a:t>
            </a:r>
            <a:endParaRPr sz="19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0"/>
            <a:ext cx="8568055" cy="803275"/>
            <a:chOff x="144779" y="0"/>
            <a:chExt cx="8568055" cy="8032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0"/>
              <a:ext cx="8336280" cy="7665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5265420" cy="8031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12"/>
              <a:ext cx="8229600" cy="685800"/>
            </a:xfrm>
            <a:custGeom>
              <a:avLst/>
              <a:gdLst/>
              <a:ahLst/>
              <a:cxnLst/>
              <a:rect l="l" t="t" r="r" b="b"/>
              <a:pathLst>
                <a:path w="8229600" h="685800">
                  <a:moveTo>
                    <a:pt x="8229600" y="0"/>
                  </a:moveTo>
                  <a:lnTo>
                    <a:pt x="0" y="0"/>
                  </a:lnTo>
                  <a:lnTo>
                    <a:pt x="0" y="685533"/>
                  </a:lnTo>
                  <a:lnTo>
                    <a:pt x="8229600" y="6855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5184648" cy="7315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0708" y="601980"/>
            <a:ext cx="8387080" cy="6268720"/>
            <a:chOff x="330708" y="601980"/>
            <a:chExt cx="8387080" cy="6268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0" y="601980"/>
              <a:ext cx="8343900" cy="62560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708" y="655320"/>
              <a:ext cx="7650480" cy="57531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685799"/>
              <a:ext cx="8229600" cy="6172200"/>
            </a:xfrm>
            <a:custGeom>
              <a:avLst/>
              <a:gdLst/>
              <a:ahLst/>
              <a:cxnLst/>
              <a:rect l="l" t="t" r="r" b="b"/>
              <a:pathLst>
                <a:path w="8229600" h="6172200">
                  <a:moveTo>
                    <a:pt x="8229600" y="0"/>
                  </a:moveTo>
                  <a:lnTo>
                    <a:pt x="0" y="0"/>
                  </a:lnTo>
                  <a:lnTo>
                    <a:pt x="0" y="6172200"/>
                  </a:lnTo>
                  <a:lnTo>
                    <a:pt x="8229600" y="61722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685799"/>
              <a:ext cx="8229600" cy="6172200"/>
            </a:xfrm>
            <a:custGeom>
              <a:avLst/>
              <a:gdLst/>
              <a:ahLst/>
              <a:cxnLst/>
              <a:rect l="l" t="t" r="r" b="b"/>
              <a:pathLst>
                <a:path w="8229600" h="6172200">
                  <a:moveTo>
                    <a:pt x="0" y="6172200"/>
                  </a:moveTo>
                  <a:lnTo>
                    <a:pt x="8229600" y="61722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722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778509"/>
            <a:ext cx="7298055" cy="5568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&lt;?php</a:t>
            </a:r>
            <a:endParaRPr sz="1800">
              <a:latin typeface="Consolas"/>
              <a:cs typeface="Consolas"/>
            </a:endParaRPr>
          </a:p>
          <a:p>
            <a:pPr marL="12700" marR="4018915" indent="374650">
              <a:lnSpc>
                <a:spcPts val="3460"/>
              </a:lnSpc>
              <a:spcBef>
                <a:spcPts val="325"/>
              </a:spcBef>
            </a:pP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$x</a:t>
            </a:r>
            <a:r>
              <a:rPr sz="1800" b="1" spc="-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sz="1800" b="1" spc="-3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5;</a:t>
            </a:r>
            <a:r>
              <a:rPr sz="1800" b="1" spc="-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//</a:t>
            </a:r>
            <a:r>
              <a:rPr sz="1800" b="1" spc="-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global scope </a:t>
            </a:r>
            <a:r>
              <a:rPr sz="1800" b="1" spc="-97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function</a:t>
            </a:r>
            <a:r>
              <a:rPr sz="1800" b="1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myTest()</a:t>
            </a:r>
            <a:r>
              <a:rPr sz="1800" b="1" dirty="0">
                <a:solidFill>
                  <a:srgbClr val="001F5F"/>
                </a:solidFill>
                <a:latin typeface="Consolas"/>
                <a:cs typeface="Consolas"/>
              </a:rPr>
              <a:t> {</a:t>
            </a:r>
            <a:endParaRPr sz="1800">
              <a:latin typeface="Consolas"/>
              <a:cs typeface="Consolas"/>
            </a:endParaRPr>
          </a:p>
          <a:p>
            <a:pPr marL="478790">
              <a:lnSpc>
                <a:spcPct val="100000"/>
              </a:lnSpc>
              <a:spcBef>
                <a:spcPts val="965"/>
              </a:spcBef>
            </a:pP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$y</a:t>
            </a:r>
            <a:r>
              <a:rPr sz="1800" b="1" spc="-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sz="1800" b="1" spc="-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5;</a:t>
            </a:r>
            <a:r>
              <a:rPr sz="1800" b="1" spc="-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//</a:t>
            </a:r>
            <a:r>
              <a:rPr sz="1800" b="1" spc="-2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local scope</a:t>
            </a:r>
            <a:endParaRPr sz="1800">
              <a:latin typeface="Consolas"/>
              <a:cs typeface="Consolas"/>
            </a:endParaRPr>
          </a:p>
          <a:p>
            <a:pPr marL="512445" marR="5080">
              <a:lnSpc>
                <a:spcPts val="34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//</a:t>
            </a:r>
            <a:r>
              <a:rPr sz="1800" b="1" spc="-1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using</a:t>
            </a:r>
            <a:r>
              <a:rPr sz="1800" b="1" spc="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nsolas"/>
                <a:cs typeface="Consolas"/>
              </a:rPr>
              <a:t>x</a:t>
            </a:r>
            <a:r>
              <a:rPr sz="1800" b="1" spc="-2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inside</a:t>
            </a:r>
            <a:r>
              <a:rPr sz="1800" b="1" spc="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this</a:t>
            </a:r>
            <a:r>
              <a:rPr sz="1800" b="1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function</a:t>
            </a:r>
            <a:r>
              <a:rPr sz="1800" b="1" spc="1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will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generate</a:t>
            </a:r>
            <a:r>
              <a:rPr sz="1800" b="1" spc="1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an</a:t>
            </a:r>
            <a:r>
              <a:rPr sz="1800" b="1" spc="-2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error </a:t>
            </a:r>
            <a:r>
              <a:rPr sz="1800" b="1" spc="-97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echo</a:t>
            </a:r>
            <a:r>
              <a:rPr sz="18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"&lt;p&gt;Variable</a:t>
            </a:r>
            <a:r>
              <a:rPr sz="1800" b="1" spc="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onsolas"/>
                <a:cs typeface="Consolas"/>
              </a:rPr>
              <a:t>x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inside</a:t>
            </a:r>
            <a:r>
              <a:rPr sz="1800" b="1" spc="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function</a:t>
            </a:r>
            <a:r>
              <a:rPr sz="1800" b="1" spc="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is:</a:t>
            </a:r>
            <a:r>
              <a:rPr sz="1800" b="1" spc="-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$x&lt;/p&gt;";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800" b="1" dirty="0">
                <a:solidFill>
                  <a:srgbClr val="001F5F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myTest();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echo</a:t>
            </a:r>
            <a:r>
              <a:rPr sz="1800" b="1" spc="-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"&lt;p&gt;Variable</a:t>
            </a:r>
            <a:r>
              <a:rPr sz="1800" b="1" spc="3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onsolas"/>
                <a:cs typeface="Consolas"/>
              </a:rPr>
              <a:t>x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outside</a:t>
            </a:r>
            <a:r>
              <a:rPr sz="1800" b="1" spc="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function</a:t>
            </a:r>
            <a:r>
              <a:rPr sz="1800" b="1" spc="2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is: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$x&lt;/p&gt;";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//</a:t>
            </a:r>
            <a:r>
              <a:rPr sz="1800" b="1" spc="-2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using</a:t>
            </a:r>
            <a:r>
              <a:rPr sz="1800" b="1" spc="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nsolas"/>
                <a:cs typeface="Consolas"/>
              </a:rPr>
              <a:t>y</a:t>
            </a:r>
            <a:r>
              <a:rPr sz="1800" b="1" spc="-2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outside</a:t>
            </a:r>
            <a:r>
              <a:rPr sz="1800" b="1" spc="1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the function</a:t>
            </a:r>
            <a:r>
              <a:rPr sz="1800" b="1" spc="1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will</a:t>
            </a:r>
            <a:r>
              <a:rPr sz="1800" b="1" spc="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generate</a:t>
            </a:r>
            <a:r>
              <a:rPr sz="1800" b="1" spc="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an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 error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echo</a:t>
            </a:r>
            <a:r>
              <a:rPr sz="1800" b="1" spc="-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"&lt;p&gt;Variable</a:t>
            </a:r>
            <a:r>
              <a:rPr sz="1800" b="1" spc="3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onsolas"/>
                <a:cs typeface="Consolas"/>
              </a:rPr>
              <a:t>y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outside</a:t>
            </a:r>
            <a:r>
              <a:rPr sz="1800" b="1" spc="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function</a:t>
            </a:r>
            <a:r>
              <a:rPr sz="1800" b="1" spc="2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is: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$y&lt;/p&gt;";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?&gt;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0"/>
            <a:ext cx="8568055" cy="727075"/>
            <a:chOff x="144779" y="0"/>
            <a:chExt cx="8568055" cy="7270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0"/>
              <a:ext cx="8336280" cy="6903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4774692" cy="7269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12"/>
              <a:ext cx="8229600" cy="609600"/>
            </a:xfrm>
            <a:custGeom>
              <a:avLst/>
              <a:gdLst/>
              <a:ahLst/>
              <a:cxnLst/>
              <a:rect l="l" t="t" r="r" b="b"/>
              <a:pathLst>
                <a:path w="8229600" h="609600">
                  <a:moveTo>
                    <a:pt x="8229600" y="0"/>
                  </a:moveTo>
                  <a:lnTo>
                    <a:pt x="0" y="0"/>
                  </a:lnTo>
                  <a:lnTo>
                    <a:pt x="0" y="609333"/>
                  </a:lnTo>
                  <a:lnTo>
                    <a:pt x="8229600" y="6093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4690872" cy="6537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468" y="601976"/>
            <a:ext cx="8402320" cy="6134100"/>
            <a:chOff x="315468" y="601976"/>
            <a:chExt cx="8402320" cy="6134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0" y="601976"/>
              <a:ext cx="8343900" cy="61341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468" y="655320"/>
              <a:ext cx="7882128" cy="52837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685800"/>
              <a:ext cx="8229600" cy="6019800"/>
            </a:xfrm>
            <a:custGeom>
              <a:avLst/>
              <a:gdLst/>
              <a:ahLst/>
              <a:cxnLst/>
              <a:rect l="l" t="t" r="r" b="b"/>
              <a:pathLst>
                <a:path w="8229600" h="6019800">
                  <a:moveTo>
                    <a:pt x="8229600" y="0"/>
                  </a:moveTo>
                  <a:lnTo>
                    <a:pt x="0" y="0"/>
                  </a:lnTo>
                  <a:lnTo>
                    <a:pt x="0" y="6019800"/>
                  </a:lnTo>
                  <a:lnTo>
                    <a:pt x="8229600" y="60198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685800"/>
              <a:ext cx="8229600" cy="6019800"/>
            </a:xfrm>
            <a:custGeom>
              <a:avLst/>
              <a:gdLst/>
              <a:ahLst/>
              <a:cxnLst/>
              <a:rect l="l" t="t" r="r" b="b"/>
              <a:pathLst>
                <a:path w="8229600" h="6019800">
                  <a:moveTo>
                    <a:pt x="0" y="6019800"/>
                  </a:moveTo>
                  <a:lnTo>
                    <a:pt x="8229600" y="60198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0198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663295"/>
            <a:ext cx="7497445" cy="520890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&lt;?php</a:t>
            </a:r>
            <a:endParaRPr sz="20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  <a:spcBef>
                <a:spcPts val="960"/>
              </a:spcBef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$x</a:t>
            </a:r>
            <a:r>
              <a:rPr sz="2000" b="1" spc="-5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=</a:t>
            </a:r>
            <a:r>
              <a:rPr sz="2000" b="1" spc="-4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5;</a:t>
            </a:r>
            <a:endParaRPr sz="20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  <a:spcBef>
                <a:spcPts val="960"/>
              </a:spcBef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$y</a:t>
            </a:r>
            <a:r>
              <a:rPr sz="2000" b="1" spc="-5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=</a:t>
            </a:r>
            <a:r>
              <a:rPr sz="2000" b="1" spc="-4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10;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function</a:t>
            </a:r>
            <a:r>
              <a:rPr sz="2000" b="1" spc="-6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myTest()</a:t>
            </a:r>
            <a:r>
              <a:rPr sz="2000" b="1" spc="-5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{</a:t>
            </a:r>
            <a:endParaRPr sz="2000">
              <a:latin typeface="Consolas"/>
              <a:cs typeface="Consolas"/>
            </a:endParaRPr>
          </a:p>
          <a:p>
            <a:pPr marL="913130">
              <a:lnSpc>
                <a:spcPct val="100000"/>
              </a:lnSpc>
              <a:spcBef>
                <a:spcPts val="965"/>
              </a:spcBef>
            </a:pP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global</a:t>
            </a:r>
            <a:r>
              <a:rPr sz="2000" b="1" spc="-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$x,</a:t>
            </a:r>
            <a:r>
              <a:rPr sz="2000" b="1" spc="-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$y;</a:t>
            </a:r>
            <a:r>
              <a:rPr sz="2000" b="1" spc="-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//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refers</a:t>
            </a:r>
            <a:r>
              <a:rPr sz="2000" b="1" spc="-2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to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the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above</a:t>
            </a:r>
            <a:r>
              <a:rPr sz="2000" b="1" spc="-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variables</a:t>
            </a:r>
            <a:endParaRPr sz="2000">
              <a:latin typeface="Consolas"/>
              <a:cs typeface="Consolas"/>
            </a:endParaRPr>
          </a:p>
          <a:p>
            <a:pPr marL="913130">
              <a:lnSpc>
                <a:spcPct val="100000"/>
              </a:lnSpc>
              <a:spcBef>
                <a:spcPts val="1440"/>
              </a:spcBef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$y</a:t>
            </a:r>
            <a:r>
              <a:rPr sz="2000" b="1" spc="-2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=</a:t>
            </a:r>
            <a:r>
              <a:rPr sz="2000" b="1" spc="-2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$x</a:t>
            </a:r>
            <a:r>
              <a:rPr sz="2000" b="1" spc="-2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+</a:t>
            </a:r>
            <a:r>
              <a:rPr sz="2000" b="1" spc="-2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$y;</a:t>
            </a:r>
            <a:endParaRPr sz="20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  <a:spcBef>
                <a:spcPts val="960"/>
              </a:spcBef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myTest();</a:t>
            </a:r>
            <a:endParaRPr sz="20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  <a:spcBef>
                <a:spcPts val="960"/>
              </a:spcBef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echo</a:t>
            </a:r>
            <a:r>
              <a:rPr sz="2000" b="1" spc="-4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$y;</a:t>
            </a:r>
            <a:r>
              <a:rPr sz="2000" b="1" spc="-1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//</a:t>
            </a:r>
            <a:r>
              <a:rPr sz="2000" b="1" spc="-2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outputs</a:t>
            </a:r>
            <a:r>
              <a:rPr sz="2000" b="1" spc="-3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15</a:t>
            </a:r>
            <a:endParaRPr sz="20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  <a:spcBef>
                <a:spcPts val="960"/>
              </a:spcBef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?&gt;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0"/>
            <a:ext cx="8568055" cy="727075"/>
            <a:chOff x="144779" y="0"/>
            <a:chExt cx="8568055" cy="7270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0"/>
              <a:ext cx="8336280" cy="6903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8442960" cy="7269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12"/>
              <a:ext cx="8229600" cy="609600"/>
            </a:xfrm>
            <a:custGeom>
              <a:avLst/>
              <a:gdLst/>
              <a:ahLst/>
              <a:cxnLst/>
              <a:rect l="l" t="t" r="r" b="b"/>
              <a:pathLst>
                <a:path w="8229600" h="609600">
                  <a:moveTo>
                    <a:pt x="8229600" y="0"/>
                  </a:moveTo>
                  <a:lnTo>
                    <a:pt x="0" y="0"/>
                  </a:lnTo>
                  <a:lnTo>
                    <a:pt x="0" y="609333"/>
                  </a:lnTo>
                  <a:lnTo>
                    <a:pt x="8229600" y="6093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8362188" cy="6537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468" y="601980"/>
            <a:ext cx="8841740" cy="6057900"/>
            <a:chOff x="315468" y="601980"/>
            <a:chExt cx="8841740" cy="6057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1" y="601980"/>
              <a:ext cx="8770618" cy="60578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468" y="656844"/>
              <a:ext cx="8828532" cy="53431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685800"/>
              <a:ext cx="8686800" cy="5943600"/>
            </a:xfrm>
            <a:custGeom>
              <a:avLst/>
              <a:gdLst/>
              <a:ahLst/>
              <a:cxnLst/>
              <a:rect l="l" t="t" r="r" b="b"/>
              <a:pathLst>
                <a:path w="8686800" h="5943600">
                  <a:moveTo>
                    <a:pt x="8686800" y="0"/>
                  </a:moveTo>
                  <a:lnTo>
                    <a:pt x="0" y="0"/>
                  </a:lnTo>
                  <a:lnTo>
                    <a:pt x="0" y="5943600"/>
                  </a:lnTo>
                  <a:lnTo>
                    <a:pt x="8686800" y="5943600"/>
                  </a:lnTo>
                  <a:lnTo>
                    <a:pt x="8686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685800"/>
              <a:ext cx="8686800" cy="5943600"/>
            </a:xfrm>
            <a:custGeom>
              <a:avLst/>
              <a:gdLst/>
              <a:ahLst/>
              <a:cxnLst/>
              <a:rect l="l" t="t" r="r" b="b"/>
              <a:pathLst>
                <a:path w="8686800" h="5943600">
                  <a:moveTo>
                    <a:pt x="0" y="5943600"/>
                  </a:moveTo>
                  <a:lnTo>
                    <a:pt x="8686800" y="5943600"/>
                  </a:lnTo>
                  <a:lnTo>
                    <a:pt x="8686800" y="0"/>
                  </a:lnTo>
                  <a:lnTo>
                    <a:pt x="0" y="0"/>
                  </a:lnTo>
                  <a:lnTo>
                    <a:pt x="0" y="5943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663295"/>
            <a:ext cx="8457565" cy="5269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401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PHP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also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stores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all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global variables in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array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called </a:t>
            </a:r>
            <a:r>
              <a:rPr sz="2000" spc="-5" dirty="0">
                <a:solidFill>
                  <a:srgbClr val="FF0000"/>
                </a:solidFill>
                <a:latin typeface="Constantia"/>
                <a:cs typeface="Constantia"/>
              </a:rPr>
              <a:t>$GLOBALS[index]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.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index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holds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name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000" spc="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variable.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This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array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also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accessible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from </a:t>
            </a:r>
            <a:r>
              <a:rPr sz="2000" spc="-48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within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functions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used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update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global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variables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directly.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&lt;?php</a:t>
            </a:r>
            <a:endParaRPr sz="20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  <a:spcBef>
                <a:spcPts val="960"/>
              </a:spcBef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$x</a:t>
            </a:r>
            <a:r>
              <a:rPr sz="2000" b="1" spc="-5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=</a:t>
            </a:r>
            <a:r>
              <a:rPr sz="2000" b="1" spc="-4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5;</a:t>
            </a:r>
            <a:endParaRPr sz="20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  <a:spcBef>
                <a:spcPts val="960"/>
              </a:spcBef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$y</a:t>
            </a:r>
            <a:r>
              <a:rPr sz="2000" b="1" spc="-5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=</a:t>
            </a:r>
            <a:r>
              <a:rPr sz="2000" b="1" spc="-4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10;</a:t>
            </a:r>
            <a:endParaRPr sz="20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  <a:spcBef>
                <a:spcPts val="960"/>
              </a:spcBef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function</a:t>
            </a:r>
            <a:r>
              <a:rPr sz="2000" b="1" spc="-7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myTest()</a:t>
            </a:r>
            <a:r>
              <a:rPr sz="2000" b="1" spc="-5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{</a:t>
            </a:r>
            <a:endParaRPr sz="2000">
              <a:latin typeface="Consolas"/>
              <a:cs typeface="Consolas"/>
            </a:endParaRPr>
          </a:p>
          <a:p>
            <a:pPr marL="913130">
              <a:lnSpc>
                <a:spcPct val="100000"/>
              </a:lnSpc>
              <a:spcBef>
                <a:spcPts val="960"/>
              </a:spcBef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$GLOBALS['y']</a:t>
            </a:r>
            <a:r>
              <a:rPr sz="2000" b="1" spc="-6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=</a:t>
            </a:r>
            <a:r>
              <a:rPr sz="2000" b="1" spc="-1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$GLOBALS['x']</a:t>
            </a:r>
            <a:r>
              <a:rPr sz="2000" b="1" spc="-4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+</a:t>
            </a:r>
            <a:r>
              <a:rPr sz="2000" b="1" spc="-1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$GLOBALS['y'];</a:t>
            </a:r>
            <a:endParaRPr sz="20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  <a:spcBef>
                <a:spcPts val="965"/>
              </a:spcBef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  <a:spcBef>
                <a:spcPts val="960"/>
              </a:spcBef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myTest();</a:t>
            </a:r>
            <a:endParaRPr sz="20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  <a:spcBef>
                <a:spcPts val="960"/>
              </a:spcBef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echo</a:t>
            </a:r>
            <a:r>
              <a:rPr sz="2000" b="1" spc="-4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$y;</a:t>
            </a:r>
            <a:r>
              <a:rPr sz="2000" b="1" spc="-1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//</a:t>
            </a:r>
            <a:r>
              <a:rPr sz="2000" b="1" spc="-2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outputs</a:t>
            </a:r>
            <a:r>
              <a:rPr sz="2000" b="1" spc="-3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15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?&gt;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0"/>
            <a:ext cx="8568055" cy="727075"/>
            <a:chOff x="144779" y="0"/>
            <a:chExt cx="8568055" cy="7270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0"/>
              <a:ext cx="8336280" cy="6903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4931664" cy="7269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12"/>
              <a:ext cx="8229600" cy="609600"/>
            </a:xfrm>
            <a:custGeom>
              <a:avLst/>
              <a:gdLst/>
              <a:ahLst/>
              <a:cxnLst/>
              <a:rect l="l" t="t" r="r" b="b"/>
              <a:pathLst>
                <a:path w="8229600" h="609600">
                  <a:moveTo>
                    <a:pt x="8229600" y="0"/>
                  </a:moveTo>
                  <a:lnTo>
                    <a:pt x="0" y="0"/>
                  </a:lnTo>
                  <a:lnTo>
                    <a:pt x="0" y="609333"/>
                  </a:lnTo>
                  <a:lnTo>
                    <a:pt x="8229600" y="6093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4850892" cy="6537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659" y="754379"/>
            <a:ext cx="8389620" cy="6116320"/>
            <a:chOff x="327659" y="754379"/>
            <a:chExt cx="8389620" cy="61163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754379"/>
              <a:ext cx="8343900" cy="61036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809243"/>
              <a:ext cx="8336280" cy="58247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9" y="838199"/>
              <a:ext cx="8229600" cy="6019800"/>
            </a:xfrm>
            <a:custGeom>
              <a:avLst/>
              <a:gdLst/>
              <a:ahLst/>
              <a:cxnLst/>
              <a:rect l="l" t="t" r="r" b="b"/>
              <a:pathLst>
                <a:path w="8229600" h="6019800">
                  <a:moveTo>
                    <a:pt x="8229600" y="0"/>
                  </a:moveTo>
                  <a:lnTo>
                    <a:pt x="0" y="0"/>
                  </a:lnTo>
                  <a:lnTo>
                    <a:pt x="0" y="6019800"/>
                  </a:lnTo>
                  <a:lnTo>
                    <a:pt x="8229600" y="60198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99" y="838199"/>
              <a:ext cx="8229600" cy="6019800"/>
            </a:xfrm>
            <a:custGeom>
              <a:avLst/>
              <a:gdLst/>
              <a:ahLst/>
              <a:cxnLst/>
              <a:rect l="l" t="t" r="r" b="b"/>
              <a:pathLst>
                <a:path w="8229600" h="6019800">
                  <a:moveTo>
                    <a:pt x="0" y="6019800"/>
                  </a:moveTo>
                  <a:lnTo>
                    <a:pt x="8229600" y="60198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0198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937006"/>
            <a:ext cx="7979409" cy="5634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135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ari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ble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dat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diffe</a:t>
            </a:r>
            <a:r>
              <a:rPr sz="2000" spc="-3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ent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ty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.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43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supports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following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data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types: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34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String</a:t>
            </a:r>
            <a:r>
              <a:rPr sz="18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:</a:t>
            </a:r>
            <a:r>
              <a:rPr sz="18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18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18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any</a:t>
            </a:r>
            <a:r>
              <a:rPr sz="18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text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inside</a:t>
            </a:r>
            <a:r>
              <a:rPr sz="1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quotes.</a:t>
            </a:r>
            <a:r>
              <a:rPr sz="18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0" dirty="0">
                <a:solidFill>
                  <a:srgbClr val="001F5F"/>
                </a:solidFill>
                <a:latin typeface="Constantia"/>
                <a:cs typeface="Constantia"/>
              </a:rPr>
              <a:t>You</a:t>
            </a:r>
            <a:r>
              <a:rPr sz="18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18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use</a:t>
            </a:r>
            <a:r>
              <a:rPr sz="18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single</a:t>
            </a:r>
            <a:r>
              <a:rPr sz="18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18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double</a:t>
            </a:r>
            <a:r>
              <a:rPr sz="18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quotes:</a:t>
            </a:r>
            <a:endParaRPr sz="18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29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Integer</a:t>
            </a:r>
            <a:r>
              <a:rPr sz="18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:</a:t>
            </a:r>
            <a:r>
              <a:rPr sz="18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b="1" spc="-10" dirty="0">
                <a:latin typeface="Consolas"/>
                <a:cs typeface="Consolas"/>
              </a:rPr>
              <a:t>$x=10;</a:t>
            </a:r>
            <a:endParaRPr sz="1800">
              <a:latin typeface="Consolas"/>
              <a:cs typeface="Consolas"/>
            </a:endParaRPr>
          </a:p>
          <a:p>
            <a:pPr marL="756285" lvl="1" indent="-287020">
              <a:lnSpc>
                <a:spcPct val="100000"/>
              </a:lnSpc>
              <a:spcBef>
                <a:spcPts val="129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Float</a:t>
            </a:r>
            <a:r>
              <a:rPr sz="1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(also</a:t>
            </a:r>
            <a:r>
              <a:rPr sz="18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called</a:t>
            </a:r>
            <a:r>
              <a:rPr sz="18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double):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b="1" spc="-10" dirty="0">
                <a:latin typeface="Consolas"/>
                <a:cs typeface="Consolas"/>
              </a:rPr>
              <a:t>$x=10.01;</a:t>
            </a:r>
            <a:endParaRPr sz="1800">
              <a:latin typeface="Consolas"/>
              <a:cs typeface="Consolas"/>
            </a:endParaRPr>
          </a:p>
          <a:p>
            <a:pPr marL="756285" lvl="1" indent="-287020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Boolean</a:t>
            </a:r>
            <a:r>
              <a:rPr sz="18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b="1" spc="-10" dirty="0">
                <a:latin typeface="Consolas"/>
                <a:cs typeface="Consolas"/>
              </a:rPr>
              <a:t>$x=true;</a:t>
            </a:r>
            <a:endParaRPr sz="1800">
              <a:latin typeface="Consolas"/>
              <a:cs typeface="Consolas"/>
            </a:endParaRPr>
          </a:p>
          <a:p>
            <a:pPr marL="756285" lvl="1" indent="-287020">
              <a:lnSpc>
                <a:spcPct val="100000"/>
              </a:lnSpc>
              <a:spcBef>
                <a:spcPts val="129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Array</a:t>
            </a:r>
            <a:r>
              <a:rPr sz="18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:</a:t>
            </a:r>
            <a:r>
              <a:rPr sz="18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b="1" spc="-5" dirty="0">
                <a:latin typeface="Consolas"/>
                <a:cs typeface="Consolas"/>
              </a:rPr>
              <a:t>$cars</a:t>
            </a:r>
            <a:r>
              <a:rPr sz="1800" b="1" spc="5" dirty="0">
                <a:latin typeface="Consolas"/>
                <a:cs typeface="Consolas"/>
              </a:rPr>
              <a:t> </a:t>
            </a:r>
            <a:r>
              <a:rPr sz="1800" b="1" dirty="0">
                <a:latin typeface="Consolas"/>
                <a:cs typeface="Consolas"/>
              </a:rPr>
              <a:t>=</a:t>
            </a:r>
            <a:r>
              <a:rPr sz="1800" b="1" spc="5" dirty="0">
                <a:latin typeface="Consolas"/>
                <a:cs typeface="Consolas"/>
              </a:rPr>
              <a:t> </a:t>
            </a:r>
            <a:r>
              <a:rPr sz="1800" b="1" spc="-10" dirty="0">
                <a:latin typeface="Consolas"/>
                <a:cs typeface="Consolas"/>
              </a:rPr>
              <a:t>array("Volvo","BMW","Toyota");</a:t>
            </a:r>
            <a:endParaRPr sz="1800">
              <a:latin typeface="Consolas"/>
              <a:cs typeface="Consolas"/>
            </a:endParaRPr>
          </a:p>
          <a:p>
            <a:pPr marL="756285" lvl="1" indent="-287020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Object:</a:t>
            </a:r>
            <a:r>
              <a:rPr sz="1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are</a:t>
            </a:r>
            <a:r>
              <a:rPr sz="18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instances</a:t>
            </a:r>
            <a:r>
              <a:rPr sz="18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1800" spc="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programmer-defined</a:t>
            </a:r>
            <a:r>
              <a:rPr sz="18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classes</a:t>
            </a:r>
            <a:endParaRPr sz="1800">
              <a:latin typeface="Constantia"/>
              <a:cs typeface="Constantia"/>
            </a:endParaRPr>
          </a:p>
          <a:p>
            <a:pPr marL="756285" marR="767715" lvl="1" indent="-287020">
              <a:lnSpc>
                <a:spcPct val="140000"/>
              </a:lnSpc>
              <a:spcBef>
                <a:spcPts val="43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NULL:</a:t>
            </a:r>
            <a:r>
              <a:rPr sz="18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8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variable</a:t>
            </a:r>
            <a:r>
              <a:rPr sz="18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 data</a:t>
            </a:r>
            <a:r>
              <a:rPr sz="18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type</a:t>
            </a:r>
            <a:r>
              <a:rPr sz="18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NULL</a:t>
            </a:r>
            <a:r>
              <a:rPr sz="18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18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8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variable</a:t>
            </a:r>
            <a:r>
              <a:rPr sz="1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that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has</a:t>
            </a:r>
            <a:r>
              <a:rPr sz="18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no</a:t>
            </a:r>
            <a:r>
              <a:rPr sz="18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value </a:t>
            </a:r>
            <a:r>
              <a:rPr sz="1800" spc="-4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assigned</a:t>
            </a:r>
            <a:r>
              <a:rPr sz="18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18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it.</a:t>
            </a:r>
            <a:r>
              <a:rPr sz="1800" spc="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b="1" spc="-10" dirty="0">
                <a:latin typeface="Consolas"/>
                <a:cs typeface="Consolas"/>
              </a:rPr>
              <a:t>$x=null;</a:t>
            </a:r>
            <a:endParaRPr sz="1800">
              <a:latin typeface="Consolas"/>
              <a:cs typeface="Consolas"/>
            </a:endParaRPr>
          </a:p>
          <a:p>
            <a:pPr marL="355600" marR="109220" indent="-342900">
              <a:lnSpc>
                <a:spcPct val="140000"/>
              </a:lnSpc>
              <a:spcBef>
                <a:spcPts val="44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Constantia"/>
                <a:cs typeface="Constantia"/>
              </a:rPr>
              <a:t>var_dump()</a:t>
            </a:r>
            <a:r>
              <a:rPr sz="2000" b="1" spc="-30" dirty="0"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function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20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used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5" dirty="0">
                <a:solidFill>
                  <a:srgbClr val="001F5F"/>
                </a:solidFill>
                <a:latin typeface="Constantia"/>
                <a:cs typeface="Constantia"/>
              </a:rPr>
              <a:t>identify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data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type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value </a:t>
            </a:r>
            <a:r>
              <a:rPr sz="2000" spc="-48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000" spc="4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variable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34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spc="-20" dirty="0">
                <a:solidFill>
                  <a:srgbClr val="001F5F"/>
                </a:solidFill>
                <a:latin typeface="Constantia"/>
                <a:cs typeface="Constantia"/>
              </a:rPr>
              <a:t>Usage</a:t>
            </a:r>
            <a:r>
              <a:rPr sz="18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:</a:t>
            </a:r>
            <a:r>
              <a:rPr sz="1800" spc="4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b="1" spc="-5" dirty="0">
                <a:latin typeface="Constantia"/>
                <a:cs typeface="Constantia"/>
              </a:rPr>
              <a:t>var_dump($x);</a:t>
            </a:r>
            <a:endParaRPr sz="18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27432"/>
            <a:ext cx="8568055" cy="890269"/>
            <a:chOff x="144779" y="27432"/>
            <a:chExt cx="8568055" cy="890269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50292"/>
              <a:ext cx="8336280" cy="8305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27432"/>
              <a:ext cx="4227576" cy="89001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76187"/>
              <a:ext cx="8229600" cy="724535"/>
            </a:xfrm>
            <a:custGeom>
              <a:avLst/>
              <a:gdLst/>
              <a:ahLst/>
              <a:cxnLst/>
              <a:rect l="l" t="t" r="r" b="b"/>
              <a:pathLst>
                <a:path w="8229600" h="724535">
                  <a:moveTo>
                    <a:pt x="8229600" y="0"/>
                  </a:moveTo>
                  <a:lnTo>
                    <a:pt x="0" y="0"/>
                  </a:lnTo>
                  <a:lnTo>
                    <a:pt x="0" y="724166"/>
                  </a:lnTo>
                  <a:lnTo>
                    <a:pt x="8229600" y="724166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41148"/>
              <a:ext cx="4146804" cy="804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659" y="525779"/>
            <a:ext cx="8389620" cy="6344920"/>
            <a:chOff x="327659" y="525779"/>
            <a:chExt cx="8389620" cy="63449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525779"/>
              <a:ext cx="8343900" cy="63322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580643"/>
              <a:ext cx="8154924" cy="62773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9" y="609598"/>
              <a:ext cx="8229600" cy="6248400"/>
            </a:xfrm>
            <a:custGeom>
              <a:avLst/>
              <a:gdLst/>
              <a:ahLst/>
              <a:cxnLst/>
              <a:rect l="l" t="t" r="r" b="b"/>
              <a:pathLst>
                <a:path w="8229600" h="6248400">
                  <a:moveTo>
                    <a:pt x="8229600" y="0"/>
                  </a:moveTo>
                  <a:lnTo>
                    <a:pt x="0" y="0"/>
                  </a:lnTo>
                  <a:lnTo>
                    <a:pt x="0" y="6248400"/>
                  </a:lnTo>
                  <a:lnTo>
                    <a:pt x="8229600" y="62484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99" y="609598"/>
              <a:ext cx="8229600" cy="6248400"/>
            </a:xfrm>
            <a:custGeom>
              <a:avLst/>
              <a:gdLst/>
              <a:ahLst/>
              <a:cxnLst/>
              <a:rect l="l" t="t" r="r" b="b"/>
              <a:pathLst>
                <a:path w="8229600" h="6248400">
                  <a:moveTo>
                    <a:pt x="0" y="6248400"/>
                  </a:moveTo>
                  <a:lnTo>
                    <a:pt x="8229600" y="62484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2484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587095"/>
            <a:ext cx="7788909" cy="5720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55600" indent="-342900">
              <a:lnSpc>
                <a:spcPct val="14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constant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identifier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for</a:t>
            </a:r>
            <a:r>
              <a:rPr sz="20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simple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value.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value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cannot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be </a:t>
            </a:r>
            <a:r>
              <a:rPr sz="2000" spc="-4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changed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during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script.</a:t>
            </a:r>
            <a:endParaRPr sz="2000">
              <a:latin typeface="Constantia"/>
              <a:cs typeface="Constantia"/>
            </a:endParaRPr>
          </a:p>
          <a:p>
            <a:pPr marL="355600" marR="307975" indent="-342900">
              <a:lnSpc>
                <a:spcPct val="140100"/>
              </a:lnSpc>
              <a:spcBef>
                <a:spcPts val="4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onstantia"/>
                <a:cs typeface="Constantia"/>
              </a:rPr>
              <a:t>valid</a:t>
            </a:r>
            <a:r>
              <a:rPr sz="2000" spc="-6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onstantia"/>
                <a:cs typeface="Constantia"/>
              </a:rPr>
              <a:t>constant</a:t>
            </a:r>
            <a:r>
              <a:rPr sz="2000" spc="-7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onstantia"/>
                <a:cs typeface="Constantia"/>
              </a:rPr>
              <a:t>name</a:t>
            </a:r>
            <a:r>
              <a:rPr sz="2000" spc="-8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starts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onstantia"/>
                <a:cs typeface="Constantia"/>
              </a:rPr>
              <a:t>letter</a:t>
            </a:r>
            <a:r>
              <a:rPr sz="2000" spc="-15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onstantia"/>
                <a:cs typeface="Constantia"/>
              </a:rPr>
              <a:t>underscore</a:t>
            </a:r>
            <a:r>
              <a:rPr sz="2000" spc="-8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(</a:t>
            </a: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no</a:t>
            </a:r>
            <a:r>
              <a:rPr sz="2000" spc="-8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$</a:t>
            </a:r>
            <a:r>
              <a:rPr sz="2000" spc="-3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sign </a:t>
            </a:r>
            <a:r>
              <a:rPr sz="2000" spc="-49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before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constant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name).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Unlike</a:t>
            </a:r>
            <a:r>
              <a:rPr sz="2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variables,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constants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are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automatically</a:t>
            </a:r>
            <a:r>
              <a:rPr sz="20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onstantia"/>
                <a:cs typeface="Constantia"/>
              </a:rPr>
              <a:t>global</a:t>
            </a:r>
            <a:r>
              <a:rPr sz="2000" spc="-6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across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onstantia"/>
                <a:cs typeface="Constantia"/>
              </a:rPr>
              <a:t>entire</a:t>
            </a:r>
            <a:endParaRPr sz="2000">
              <a:latin typeface="Constantia"/>
              <a:cs typeface="Constantia"/>
            </a:endParaRPr>
          </a:p>
          <a:p>
            <a:pPr marL="355600">
              <a:lnSpc>
                <a:spcPct val="100000"/>
              </a:lnSpc>
              <a:spcBef>
                <a:spcPts val="960"/>
              </a:spcBef>
            </a:pP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script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.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0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create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constant,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use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b="1" spc="5" dirty="0">
                <a:solidFill>
                  <a:srgbClr val="FF0000"/>
                </a:solidFill>
                <a:latin typeface="Constantia"/>
                <a:cs typeface="Constantia"/>
              </a:rPr>
              <a:t>define()</a:t>
            </a:r>
            <a:r>
              <a:rPr sz="2000" b="1" spc="-1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function.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34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Syntax</a:t>
            </a:r>
            <a:endParaRPr sz="18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1400"/>
              </a:spcBef>
              <a:buFont typeface="Wingdings"/>
              <a:buChar char=""/>
              <a:tabLst>
                <a:tab pos="1156335" algn="l"/>
              </a:tabLst>
            </a:pP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define(name,</a:t>
            </a:r>
            <a:r>
              <a:rPr sz="2000" b="1" spc="-5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value,</a:t>
            </a:r>
            <a:r>
              <a:rPr sz="2000" b="1" spc="-4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case-insensitive)</a:t>
            </a:r>
            <a:endParaRPr sz="2000">
              <a:latin typeface="Consolas"/>
              <a:cs typeface="Consolas"/>
            </a:endParaRPr>
          </a:p>
          <a:p>
            <a:pPr marL="756285" lvl="1" indent="-287020">
              <a:lnSpc>
                <a:spcPct val="100000"/>
              </a:lnSpc>
              <a:spcBef>
                <a:spcPts val="134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b="1" spc="-10" dirty="0">
                <a:latin typeface="Consolas"/>
                <a:cs typeface="Consolas"/>
              </a:rPr>
              <a:t>&lt;?php</a:t>
            </a:r>
            <a:endParaRPr sz="1800">
              <a:latin typeface="Consolas"/>
              <a:cs typeface="Consolas"/>
            </a:endParaRPr>
          </a:p>
          <a:p>
            <a:pPr marL="756285" marR="255904">
              <a:lnSpc>
                <a:spcPts val="3030"/>
              </a:lnSpc>
              <a:spcBef>
                <a:spcPts val="240"/>
              </a:spcBef>
            </a:pPr>
            <a:r>
              <a:rPr sz="1800" b="1" spc="-10" dirty="0">
                <a:latin typeface="Consolas"/>
                <a:cs typeface="Consolas"/>
              </a:rPr>
              <a:t>define("GREETING",</a:t>
            </a:r>
            <a:r>
              <a:rPr sz="1800" b="1" spc="30" dirty="0">
                <a:latin typeface="Consolas"/>
                <a:cs typeface="Consolas"/>
              </a:rPr>
              <a:t> </a:t>
            </a:r>
            <a:r>
              <a:rPr sz="1800" b="1" spc="-10" dirty="0">
                <a:latin typeface="Consolas"/>
                <a:cs typeface="Consolas"/>
              </a:rPr>
              <a:t>"Welcome</a:t>
            </a:r>
            <a:r>
              <a:rPr sz="1800" b="1" spc="-5" dirty="0">
                <a:latin typeface="Consolas"/>
                <a:cs typeface="Consolas"/>
              </a:rPr>
              <a:t> to</a:t>
            </a:r>
            <a:r>
              <a:rPr sz="1800" b="1" spc="-15" dirty="0">
                <a:latin typeface="Consolas"/>
                <a:cs typeface="Consolas"/>
              </a:rPr>
              <a:t> </a:t>
            </a:r>
            <a:r>
              <a:rPr sz="1800" b="1" spc="-10" dirty="0">
                <a:latin typeface="Consolas"/>
                <a:cs typeface="Consolas"/>
              </a:rPr>
              <a:t>W3Schools.com!",</a:t>
            </a:r>
            <a:r>
              <a:rPr sz="1800" b="1" spc="20" dirty="0">
                <a:latin typeface="Consolas"/>
                <a:cs typeface="Consolas"/>
              </a:rPr>
              <a:t> </a:t>
            </a:r>
            <a:r>
              <a:rPr sz="1800" b="1" spc="-10" dirty="0">
                <a:latin typeface="Consolas"/>
                <a:cs typeface="Consolas"/>
              </a:rPr>
              <a:t>true); </a:t>
            </a:r>
            <a:r>
              <a:rPr sz="1800" b="1" spc="-975" dirty="0">
                <a:latin typeface="Consolas"/>
                <a:cs typeface="Consolas"/>
              </a:rPr>
              <a:t> </a:t>
            </a:r>
            <a:r>
              <a:rPr sz="1800" b="1" spc="-10" dirty="0">
                <a:latin typeface="Consolas"/>
                <a:cs typeface="Consolas"/>
              </a:rPr>
              <a:t>echo</a:t>
            </a:r>
            <a:r>
              <a:rPr sz="1800" b="1" spc="-20" dirty="0">
                <a:latin typeface="Consolas"/>
                <a:cs typeface="Consolas"/>
              </a:rPr>
              <a:t> </a:t>
            </a:r>
            <a:r>
              <a:rPr sz="1800" b="1" spc="-10" dirty="0">
                <a:latin typeface="Consolas"/>
                <a:cs typeface="Consolas"/>
              </a:rPr>
              <a:t>GREETING;</a:t>
            </a:r>
            <a:endParaRPr sz="1800">
              <a:latin typeface="Consolas"/>
              <a:cs typeface="Consolas"/>
            </a:endParaRPr>
          </a:p>
          <a:p>
            <a:pPr marL="756285">
              <a:lnSpc>
                <a:spcPct val="100000"/>
              </a:lnSpc>
              <a:spcBef>
                <a:spcPts val="615"/>
              </a:spcBef>
            </a:pPr>
            <a:r>
              <a:rPr sz="1800" b="1" spc="-10" dirty="0">
                <a:latin typeface="Consolas"/>
                <a:cs typeface="Consolas"/>
              </a:rPr>
              <a:t>?&gt;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0"/>
            <a:ext cx="8568055" cy="650875"/>
            <a:chOff x="144779" y="0"/>
            <a:chExt cx="8568055" cy="6508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0"/>
              <a:ext cx="8336280" cy="6141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4067555" cy="6507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12"/>
              <a:ext cx="8229600" cy="533400"/>
            </a:xfrm>
            <a:custGeom>
              <a:avLst/>
              <a:gdLst/>
              <a:ahLst/>
              <a:cxnLst/>
              <a:rect l="l" t="t" r="r" b="b"/>
              <a:pathLst>
                <a:path w="8229600" h="533400">
                  <a:moveTo>
                    <a:pt x="82296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229600" y="5331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3986784" cy="5806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8891" y="1211577"/>
            <a:ext cx="8438515" cy="5646420"/>
            <a:chOff x="278891" y="1211577"/>
            <a:chExt cx="8438515" cy="5646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1211577"/>
              <a:ext cx="8343900" cy="54483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891" y="1269490"/>
              <a:ext cx="8234172" cy="55885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9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8229600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8229600" y="5334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99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0" y="5334000"/>
                  </a:moveTo>
                  <a:lnTo>
                    <a:pt x="8229600" y="5334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1418590"/>
            <a:ext cx="7759065" cy="505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700" spc="-20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7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divides</a:t>
            </a:r>
            <a:r>
              <a:rPr sz="27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7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operators</a:t>
            </a:r>
            <a:r>
              <a:rPr sz="27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7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7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following</a:t>
            </a:r>
            <a:r>
              <a:rPr sz="27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groups:</a:t>
            </a:r>
            <a:endParaRPr sz="27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789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Ar</a:t>
            </a:r>
            <a:r>
              <a:rPr sz="2400" spc="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thme</a:t>
            </a:r>
            <a:r>
              <a:rPr sz="2400" spc="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400" spc="-1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ope</a:t>
            </a:r>
            <a:r>
              <a:rPr sz="2400" spc="-3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400" spc="-3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ors</a:t>
            </a:r>
            <a:r>
              <a:rPr sz="24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{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+, -,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*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,</a:t>
            </a:r>
            <a:r>
              <a:rPr sz="24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/,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%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,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 **}</a:t>
            </a:r>
            <a:endParaRPr sz="24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72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Assignment</a:t>
            </a:r>
            <a:r>
              <a:rPr sz="24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operators</a:t>
            </a:r>
            <a:r>
              <a:rPr sz="24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{=, +=,</a:t>
            </a:r>
            <a:r>
              <a:rPr sz="24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-=,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 *=,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/=,</a:t>
            </a:r>
            <a:r>
              <a:rPr sz="24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%=}</a:t>
            </a:r>
            <a:endParaRPr sz="24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73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Comparison</a:t>
            </a:r>
            <a:r>
              <a:rPr sz="24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operators</a:t>
            </a:r>
            <a:r>
              <a:rPr sz="24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{==,</a:t>
            </a:r>
            <a:r>
              <a:rPr sz="2400" spc="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===,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!=,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&lt;&gt;,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!==,</a:t>
            </a:r>
            <a:r>
              <a:rPr sz="24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&gt;,&lt;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..}</a:t>
            </a:r>
            <a:endParaRPr sz="24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73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Increment/Decrement</a:t>
            </a:r>
            <a:r>
              <a:rPr sz="24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operators</a:t>
            </a:r>
            <a:r>
              <a:rPr sz="24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{++,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--}</a:t>
            </a:r>
            <a:endParaRPr sz="24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73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Logical</a:t>
            </a:r>
            <a:r>
              <a:rPr sz="24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operators</a:t>
            </a:r>
            <a:r>
              <a:rPr sz="24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{and,</a:t>
            </a:r>
            <a:r>
              <a:rPr sz="24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65" dirty="0">
                <a:solidFill>
                  <a:srgbClr val="001F5F"/>
                </a:solidFill>
                <a:latin typeface="Constantia"/>
                <a:cs typeface="Constantia"/>
              </a:rPr>
              <a:t>or,</a:t>
            </a:r>
            <a:r>
              <a:rPr sz="24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65" dirty="0">
                <a:solidFill>
                  <a:srgbClr val="001F5F"/>
                </a:solidFill>
                <a:latin typeface="Constantia"/>
                <a:cs typeface="Constantia"/>
              </a:rPr>
              <a:t>xor,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 &amp;&amp;,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||,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!}</a:t>
            </a:r>
            <a:endParaRPr sz="2400">
              <a:latin typeface="Constantia"/>
              <a:cs typeface="Constantia"/>
            </a:endParaRPr>
          </a:p>
          <a:p>
            <a:pPr marL="756285" marR="60325" lvl="1" indent="-287020">
              <a:lnSpc>
                <a:spcPct val="140100"/>
              </a:lnSpc>
              <a:spcBef>
                <a:spcPts val="57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String 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operators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{. 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(concatenation)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.= 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(concatenation </a:t>
            </a:r>
            <a:r>
              <a:rPr sz="2400" spc="-5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assignment)}</a:t>
            </a:r>
            <a:endParaRPr sz="24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73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Ar</a:t>
            </a:r>
            <a:r>
              <a:rPr sz="2400" spc="-2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400" spc="-5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2400" spc="-1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ope</a:t>
            </a:r>
            <a:r>
              <a:rPr sz="2400" spc="-3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400" spc="-3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ors</a:t>
            </a:r>
            <a:r>
              <a:rPr sz="24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{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+, =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=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,</a:t>
            </a:r>
            <a:r>
              <a:rPr sz="24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=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=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=,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!=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,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&lt;&gt;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,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!=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=</a:t>
            </a:r>
            <a:r>
              <a:rPr sz="24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}</a:t>
            </a:r>
            <a:r>
              <a:rPr sz="2400" spc="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Constantia"/>
                <a:cs typeface="Constantia"/>
              </a:rPr>
              <a:t>READ!</a:t>
            </a:r>
            <a:endParaRPr sz="24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202692"/>
            <a:ext cx="8568055" cy="1096010"/>
            <a:chOff x="144779" y="202692"/>
            <a:chExt cx="8568055" cy="10960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202692"/>
              <a:ext cx="8336280" cy="10591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408432"/>
              <a:ext cx="4192524" cy="8900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228853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229600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8229600" y="9525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420623"/>
              <a:ext cx="4110228" cy="804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659" y="678171"/>
            <a:ext cx="8389620" cy="1562735"/>
            <a:chOff x="327659" y="678171"/>
            <a:chExt cx="8389620" cy="1562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678171"/>
              <a:ext cx="8343900" cy="15621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755904"/>
              <a:ext cx="8223504" cy="14127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9" y="762000"/>
              <a:ext cx="8229600" cy="1447800"/>
            </a:xfrm>
            <a:custGeom>
              <a:avLst/>
              <a:gdLst/>
              <a:ahLst/>
              <a:cxnLst/>
              <a:rect l="l" t="t" r="r" b="b"/>
              <a:pathLst>
                <a:path w="8229600" h="1447800">
                  <a:moveTo>
                    <a:pt x="8229600" y="0"/>
                  </a:moveTo>
                  <a:lnTo>
                    <a:pt x="0" y="0"/>
                  </a:lnTo>
                  <a:lnTo>
                    <a:pt x="0" y="1447800"/>
                  </a:lnTo>
                  <a:lnTo>
                    <a:pt x="8229600" y="14478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99" y="762000"/>
              <a:ext cx="8229600" cy="1447800"/>
            </a:xfrm>
            <a:custGeom>
              <a:avLst/>
              <a:gdLst/>
              <a:ahLst/>
              <a:cxnLst/>
              <a:rect l="l" t="t" r="r" b="b"/>
              <a:pathLst>
                <a:path w="8229600" h="1447800">
                  <a:moveTo>
                    <a:pt x="0" y="1447800"/>
                  </a:moveTo>
                  <a:lnTo>
                    <a:pt x="8229600" y="14478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14478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883665"/>
            <a:ext cx="7817484" cy="1216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there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are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two</a:t>
            </a:r>
            <a:r>
              <a:rPr sz="2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basic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ways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0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get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output: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echo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print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56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spc="-10" dirty="0">
                <a:solidFill>
                  <a:srgbClr val="FF0000"/>
                </a:solidFill>
                <a:latin typeface="Constantia"/>
                <a:cs typeface="Constantia"/>
              </a:rPr>
              <a:t>Singly</a:t>
            </a:r>
            <a:r>
              <a:rPr sz="1800" spc="-10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quoted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onstantia"/>
                <a:cs typeface="Constantia"/>
              </a:rPr>
              <a:t>strings</a:t>
            </a:r>
            <a:r>
              <a:rPr sz="1800" spc="-8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are</a:t>
            </a:r>
            <a:r>
              <a:rPr sz="18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treated </a:t>
            </a:r>
            <a:r>
              <a:rPr sz="1800" spc="-25" dirty="0">
                <a:solidFill>
                  <a:srgbClr val="FF0000"/>
                </a:solidFill>
                <a:latin typeface="Constantia"/>
                <a:cs typeface="Constantia"/>
              </a:rPr>
              <a:t>literally</a:t>
            </a:r>
            <a:r>
              <a:rPr sz="1800" spc="-25" dirty="0">
                <a:solidFill>
                  <a:srgbClr val="001F5F"/>
                </a:solidFill>
                <a:latin typeface="Constantia"/>
                <a:cs typeface="Constantia"/>
              </a:rPr>
              <a:t>,</a:t>
            </a:r>
            <a:r>
              <a:rPr sz="18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whereas</a:t>
            </a:r>
            <a:r>
              <a:rPr sz="18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onstantia"/>
                <a:cs typeface="Constantia"/>
              </a:rPr>
              <a:t>doubly</a:t>
            </a:r>
            <a:r>
              <a:rPr sz="1800" spc="-8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quoted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strings</a:t>
            </a:r>
            <a:endParaRPr sz="1800">
              <a:latin typeface="Constantia"/>
              <a:cs typeface="Constantia"/>
            </a:endParaRPr>
          </a:p>
          <a:p>
            <a:pPr marL="756285">
              <a:lnSpc>
                <a:spcPct val="100000"/>
              </a:lnSpc>
              <a:spcBef>
                <a:spcPts val="1085"/>
              </a:spcBef>
            </a:pPr>
            <a:r>
              <a:rPr sz="1800" spc="-20" dirty="0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sz="1800" dirty="0">
                <a:solidFill>
                  <a:srgbClr val="FF0000"/>
                </a:solidFill>
                <a:latin typeface="Constantia"/>
                <a:cs typeface="Constantia"/>
              </a:rPr>
              <a:t>epla</a:t>
            </a:r>
            <a:r>
              <a:rPr sz="1800" spc="-45" dirty="0">
                <a:solidFill>
                  <a:srgbClr val="FF0000"/>
                </a:solidFill>
                <a:latin typeface="Constantia"/>
                <a:cs typeface="Constantia"/>
              </a:rPr>
              <a:t>c</a:t>
            </a:r>
            <a:r>
              <a:rPr sz="1800" dirty="0">
                <a:solidFill>
                  <a:srgbClr val="FF0000"/>
                </a:solidFill>
                <a:latin typeface="Constantia"/>
                <a:cs typeface="Constantia"/>
              </a:rPr>
              <a:t>e</a:t>
            </a:r>
            <a:r>
              <a:rPr sz="1800" spc="-13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onstantia"/>
                <a:cs typeface="Constantia"/>
              </a:rPr>
              <a:t>v</a:t>
            </a:r>
            <a:r>
              <a:rPr sz="1800" dirty="0">
                <a:solidFill>
                  <a:srgbClr val="FF0000"/>
                </a:solidFill>
                <a:latin typeface="Constantia"/>
                <a:cs typeface="Constantia"/>
              </a:rPr>
              <a:t>ariables</a:t>
            </a:r>
            <a:r>
              <a:rPr sz="1800" spc="-10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</a:t>
            </a:r>
            <a:r>
              <a:rPr sz="18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al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u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es</a:t>
            </a:r>
            <a:endParaRPr sz="18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576" y="0"/>
            <a:ext cx="8676640" cy="6870700"/>
            <a:chOff x="36576" y="0"/>
            <a:chExt cx="8676640" cy="68707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8" y="50292"/>
              <a:ext cx="8336280" cy="7162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80" y="0"/>
              <a:ext cx="5117592" cy="8031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199" y="76466"/>
              <a:ext cx="8229600" cy="609600"/>
            </a:xfrm>
            <a:custGeom>
              <a:avLst/>
              <a:gdLst/>
              <a:ahLst/>
              <a:cxnLst/>
              <a:rect l="l" t="t" r="r" b="b"/>
              <a:pathLst>
                <a:path w="8229600" h="609600">
                  <a:moveTo>
                    <a:pt x="8229600" y="0"/>
                  </a:moveTo>
                  <a:lnTo>
                    <a:pt x="0" y="0"/>
                  </a:lnTo>
                  <a:lnTo>
                    <a:pt x="0" y="609333"/>
                  </a:lnTo>
                  <a:lnTo>
                    <a:pt x="8229600" y="6093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2" y="0"/>
              <a:ext cx="5033772" cy="7315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36" y="2116835"/>
              <a:ext cx="4475988" cy="47411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576" y="2179318"/>
              <a:ext cx="4413504" cy="46786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52400" y="2209800"/>
              <a:ext cx="4343400" cy="4648200"/>
            </a:xfrm>
            <a:custGeom>
              <a:avLst/>
              <a:gdLst/>
              <a:ahLst/>
              <a:cxnLst/>
              <a:rect l="l" t="t" r="r" b="b"/>
              <a:pathLst>
                <a:path w="4343400" h="4648200">
                  <a:moveTo>
                    <a:pt x="4343400" y="0"/>
                  </a:moveTo>
                  <a:lnTo>
                    <a:pt x="0" y="0"/>
                  </a:lnTo>
                  <a:lnTo>
                    <a:pt x="0" y="4648200"/>
                  </a:lnTo>
                  <a:lnTo>
                    <a:pt x="4343400" y="4648200"/>
                  </a:lnTo>
                  <a:lnTo>
                    <a:pt x="4343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2400" y="2209800"/>
              <a:ext cx="4343400" cy="4648200"/>
            </a:xfrm>
            <a:custGeom>
              <a:avLst/>
              <a:gdLst/>
              <a:ahLst/>
              <a:cxnLst/>
              <a:rect l="l" t="t" r="r" b="b"/>
              <a:pathLst>
                <a:path w="4343400" h="4648200">
                  <a:moveTo>
                    <a:pt x="0" y="4648200"/>
                  </a:moveTo>
                  <a:lnTo>
                    <a:pt x="4343400" y="464820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6482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31140" y="2302890"/>
            <a:ext cx="3173730" cy="2000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b="1" spc="-10" dirty="0">
                <a:solidFill>
                  <a:srgbClr val="FF0000"/>
                </a:solidFill>
                <a:latin typeface="Constantia"/>
                <a:cs typeface="Constantia"/>
              </a:rPr>
              <a:t>ECHO</a:t>
            </a:r>
            <a:endParaRPr sz="1800">
              <a:latin typeface="Constantia"/>
              <a:cs typeface="Constantia"/>
            </a:endParaRPr>
          </a:p>
          <a:p>
            <a:pPr marL="299085" indent="-287020">
              <a:lnSpc>
                <a:spcPct val="100000"/>
              </a:lnSpc>
              <a:spcBef>
                <a:spcPts val="12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has</a:t>
            </a:r>
            <a:r>
              <a:rPr sz="18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8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eturn</a:t>
            </a:r>
            <a:r>
              <a:rPr sz="18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al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u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  <a:p>
            <a:pPr marL="299085" indent="-287020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18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take</a:t>
            </a:r>
            <a:r>
              <a:rPr sz="1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multiple</a:t>
            </a:r>
            <a:r>
              <a:rPr sz="18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parameters</a:t>
            </a:r>
            <a:endParaRPr sz="1800">
              <a:latin typeface="Constantia"/>
              <a:cs typeface="Constantia"/>
            </a:endParaRPr>
          </a:p>
          <a:p>
            <a:pPr marL="299085" marR="142240" indent="-287020">
              <a:lnSpc>
                <a:spcPct val="140000"/>
              </a:lnSpc>
              <a:spcBef>
                <a:spcPts val="43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ca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8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18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use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18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1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18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witho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u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 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parentheses: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7651" y="4333494"/>
            <a:ext cx="3531235" cy="1177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echo "&lt;h2&gt;PHP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is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Fun!&lt;/h2&gt;"; </a:t>
            </a:r>
            <a:r>
              <a:rPr sz="1800" b="1" spc="-97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echo</a:t>
            </a:r>
            <a:r>
              <a:rPr sz="1800" b="1" spc="7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"Hello</a:t>
            </a:r>
            <a:r>
              <a:rPr sz="1800" b="1" spc="9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world!&lt;br&gt;";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echo</a:t>
            </a:r>
            <a:r>
              <a:rPr sz="1800" b="1" spc="-2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“Hello",</a:t>
            </a:r>
            <a:r>
              <a:rPr sz="1800" b="1" spc="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“World“;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7651" y="5540755"/>
            <a:ext cx="3782695" cy="117792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echo</a:t>
            </a:r>
            <a:r>
              <a:rPr sz="1800" b="1" spc="-6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"&lt;h2&gt;$txt1&lt;/h2&gt;";</a:t>
            </a: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40000"/>
              </a:lnSpc>
            </a:pP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echo "Study PHP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at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$txt2&lt;br&gt;"; </a:t>
            </a:r>
            <a:r>
              <a:rPr sz="1800" b="1" spc="-97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echo</a:t>
            </a:r>
            <a:r>
              <a:rPr sz="1800" b="1" spc="-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$x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onsolas"/>
                <a:cs typeface="Consolas"/>
              </a:rPr>
              <a:t>+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 $y;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532376" y="2040634"/>
            <a:ext cx="4624705" cy="4830445"/>
            <a:chOff x="4532376" y="2040634"/>
            <a:chExt cx="4624705" cy="4830445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5236" y="2040634"/>
              <a:ext cx="4588764" cy="481736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32376" y="2103119"/>
              <a:ext cx="4611624" cy="460095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648200" y="2133599"/>
              <a:ext cx="4495800" cy="4724400"/>
            </a:xfrm>
            <a:custGeom>
              <a:avLst/>
              <a:gdLst/>
              <a:ahLst/>
              <a:cxnLst/>
              <a:rect l="l" t="t" r="r" b="b"/>
              <a:pathLst>
                <a:path w="4495800" h="4724400">
                  <a:moveTo>
                    <a:pt x="4495800" y="0"/>
                  </a:moveTo>
                  <a:lnTo>
                    <a:pt x="0" y="0"/>
                  </a:lnTo>
                  <a:lnTo>
                    <a:pt x="0" y="4724400"/>
                  </a:lnTo>
                  <a:lnTo>
                    <a:pt x="4495800" y="4724400"/>
                  </a:lnTo>
                  <a:lnTo>
                    <a:pt x="449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48200" y="2133599"/>
              <a:ext cx="4495800" cy="4724400"/>
            </a:xfrm>
            <a:custGeom>
              <a:avLst/>
              <a:gdLst/>
              <a:ahLst/>
              <a:cxnLst/>
              <a:rect l="l" t="t" r="r" b="b"/>
              <a:pathLst>
                <a:path w="4495800" h="4724400">
                  <a:moveTo>
                    <a:pt x="0" y="4724400"/>
                  </a:moveTo>
                  <a:lnTo>
                    <a:pt x="4495800" y="4724400"/>
                  </a:lnTo>
                  <a:lnTo>
                    <a:pt x="4495800" y="0"/>
                  </a:lnTo>
                  <a:lnTo>
                    <a:pt x="0" y="0"/>
                  </a:lnTo>
                  <a:lnTo>
                    <a:pt x="0" y="47244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27575" y="2226690"/>
            <a:ext cx="43351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b="1" spc="-10" dirty="0">
                <a:solidFill>
                  <a:srgbClr val="FF0000"/>
                </a:solidFill>
                <a:latin typeface="Constantia"/>
                <a:cs typeface="Constantia"/>
              </a:rPr>
              <a:t>PRINT</a:t>
            </a:r>
            <a:endParaRPr sz="1800">
              <a:latin typeface="Constantia"/>
              <a:cs typeface="Constantia"/>
            </a:endParaRPr>
          </a:p>
          <a:p>
            <a:pPr marL="299085" indent="-287020">
              <a:lnSpc>
                <a:spcPct val="100000"/>
              </a:lnSpc>
              <a:spcBef>
                <a:spcPts val="12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has</a:t>
            </a:r>
            <a:r>
              <a:rPr sz="18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8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return</a:t>
            </a:r>
            <a:r>
              <a:rPr sz="18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value</a:t>
            </a:r>
            <a:r>
              <a:rPr sz="18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1800" spc="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1</a:t>
            </a:r>
            <a:r>
              <a:rPr sz="18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so</a:t>
            </a:r>
            <a:r>
              <a:rPr sz="18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it</a:t>
            </a:r>
            <a:r>
              <a:rPr sz="18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18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5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18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used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endParaRPr sz="1800">
              <a:latin typeface="Constantia"/>
              <a:cs typeface="Constantia"/>
            </a:endParaRPr>
          </a:p>
          <a:p>
            <a:pPr marL="299085">
              <a:lnSpc>
                <a:spcPct val="100000"/>
              </a:lnSpc>
              <a:spcBef>
                <a:spcPts val="865"/>
              </a:spcBef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expressions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27575" y="3488817"/>
            <a:ext cx="43313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ca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8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ta</a:t>
            </a:r>
            <a:r>
              <a:rPr sz="1800" spc="-40" dirty="0">
                <a:solidFill>
                  <a:srgbClr val="001F5F"/>
                </a:solidFill>
                <a:latin typeface="Constantia"/>
                <a:cs typeface="Constantia"/>
              </a:rPr>
              <a:t>k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8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one</a:t>
            </a:r>
            <a:r>
              <a:rPr sz="18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800" spc="-2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gument</a:t>
            </a:r>
            <a:endParaRPr sz="1800">
              <a:latin typeface="Constantia"/>
              <a:cs typeface="Constantia"/>
            </a:endParaRPr>
          </a:p>
          <a:p>
            <a:pPr marL="299085" indent="-287020">
              <a:lnSpc>
                <a:spcPct val="100000"/>
              </a:lnSpc>
              <a:spcBef>
                <a:spcPts val="12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ca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8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5" dirty="0">
                <a:solidFill>
                  <a:srgbClr val="001F5F"/>
                </a:solidFill>
                <a:latin typeface="Constantia"/>
                <a:cs typeface="Constantia"/>
              </a:rPr>
              <a:t>b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8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use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18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18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18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without</a:t>
            </a:r>
            <a:r>
              <a:rPr sz="1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pa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enthe</a:t>
            </a:r>
            <a:r>
              <a:rPr sz="1800" spc="5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es:</a:t>
            </a:r>
            <a:endParaRPr sz="1800">
              <a:latin typeface="Constantia"/>
              <a:cs typeface="Constantia"/>
            </a:endParaRPr>
          </a:p>
          <a:p>
            <a:pPr marL="299085">
              <a:lnSpc>
                <a:spcPct val="100000"/>
              </a:lnSpc>
              <a:spcBef>
                <a:spcPts val="865"/>
              </a:spcBef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print</a:t>
            </a:r>
            <a:r>
              <a:rPr sz="18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18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print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().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14340" y="4641342"/>
            <a:ext cx="3664585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print</a:t>
            </a:r>
            <a:r>
              <a:rPr sz="1800" b="1" spc="-2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"&lt;h2&gt;PHP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onsolas"/>
                <a:cs typeface="Consolas"/>
              </a:rPr>
              <a:t>is</a:t>
            </a:r>
            <a:r>
              <a:rPr sz="1800" b="1" spc="-2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Fun!&lt;/h2&gt;"; </a:t>
            </a:r>
            <a:r>
              <a:rPr sz="1800" b="1" spc="-97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print</a:t>
            </a:r>
            <a:r>
              <a:rPr sz="1800" b="1" spc="-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"Hello</a:t>
            </a:r>
            <a:r>
              <a:rPr sz="1800" b="1" spc="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world!&lt;br&gt;";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14340" y="5464166"/>
            <a:ext cx="3908425" cy="117856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print</a:t>
            </a:r>
            <a:r>
              <a:rPr sz="1800" b="1" spc="-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"&lt;h2&gt;$txt1&lt;/h2&gt;";</a:t>
            </a: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40000"/>
              </a:lnSpc>
            </a:pP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print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"Study</a:t>
            </a:r>
            <a:r>
              <a:rPr sz="1800" b="1" spc="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PHP </a:t>
            </a:r>
            <a:r>
              <a:rPr sz="1800" b="1" dirty="0">
                <a:solidFill>
                  <a:srgbClr val="FF0000"/>
                </a:solidFill>
                <a:latin typeface="Consolas"/>
                <a:cs typeface="Consolas"/>
              </a:rPr>
              <a:t>at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5" dirty="0">
                <a:solidFill>
                  <a:srgbClr val="FF0000"/>
                </a:solidFill>
                <a:latin typeface="Consolas"/>
                <a:cs typeface="Consolas"/>
              </a:rPr>
              <a:t>$txt2&lt;br&gt;"; </a:t>
            </a:r>
            <a:r>
              <a:rPr sz="1800" b="1" spc="-97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print </a:t>
            </a:r>
            <a:r>
              <a:rPr sz="1800" b="1" dirty="0">
                <a:solidFill>
                  <a:srgbClr val="FF0000"/>
                </a:solidFill>
                <a:latin typeface="Consolas"/>
                <a:cs typeface="Consolas"/>
              </a:rPr>
              <a:t>$x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onsolas"/>
                <a:cs typeface="Consolas"/>
              </a:rPr>
              <a:t>+</a:t>
            </a:r>
            <a:r>
              <a:rPr sz="1800" b="1" spc="-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$y;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592834"/>
            <a:ext cx="9169400" cy="6278245"/>
            <a:chOff x="-12700" y="592834"/>
            <a:chExt cx="9169400" cy="62782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92834"/>
              <a:ext cx="9144000" cy="9296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85799"/>
              <a:ext cx="9144000" cy="6172200"/>
            </a:xfrm>
            <a:custGeom>
              <a:avLst/>
              <a:gdLst/>
              <a:ahLst/>
              <a:cxnLst/>
              <a:rect l="l" t="t" r="r" b="b"/>
              <a:pathLst>
                <a:path w="9144000" h="6172200">
                  <a:moveTo>
                    <a:pt x="0" y="6172200"/>
                  </a:moveTo>
                  <a:lnTo>
                    <a:pt x="9144000" y="6172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1722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8739" y="802893"/>
            <a:ext cx="8987790" cy="589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500" spc="-20" dirty="0">
                <a:solidFill>
                  <a:srgbClr val="001F5F"/>
                </a:solidFill>
                <a:latin typeface="Constantia"/>
                <a:cs typeface="Constantia"/>
              </a:rPr>
              <a:t>Commonly</a:t>
            </a:r>
            <a:r>
              <a:rPr sz="25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used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functions</a:t>
            </a:r>
            <a:r>
              <a:rPr sz="25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2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5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manipulate</a:t>
            </a:r>
            <a:r>
              <a:rPr sz="25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strings</a:t>
            </a:r>
            <a:r>
              <a:rPr sz="25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are</a:t>
            </a:r>
            <a:endParaRPr sz="25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645"/>
              </a:spcBef>
              <a:buFont typeface="Wingdings"/>
              <a:buChar char=""/>
              <a:tabLst>
                <a:tab pos="756285" algn="l"/>
                <a:tab pos="756920" algn="l"/>
                <a:tab pos="1856739" algn="l"/>
              </a:tabLst>
            </a:pPr>
            <a:r>
              <a:rPr sz="2200" spc="-10" dirty="0">
                <a:solidFill>
                  <a:srgbClr val="FF0000"/>
                </a:solidFill>
                <a:latin typeface="Constantia"/>
                <a:cs typeface="Constantia"/>
              </a:rPr>
              <a:t>strlen():	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returns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length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string</a:t>
            </a:r>
            <a:endParaRPr sz="22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1156335" algn="l"/>
              </a:tabLst>
            </a:pPr>
            <a:r>
              <a:rPr sz="1900" spc="-5" dirty="0">
                <a:solidFill>
                  <a:srgbClr val="FF0000"/>
                </a:solidFill>
                <a:latin typeface="Constantia"/>
                <a:cs typeface="Constantia"/>
              </a:rPr>
              <a:t>echo</a:t>
            </a:r>
            <a:r>
              <a:rPr sz="1900" spc="-11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onstantia"/>
                <a:cs typeface="Constantia"/>
              </a:rPr>
              <a:t>strlen("Hello</a:t>
            </a:r>
            <a:r>
              <a:rPr sz="1900" spc="-7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onstantia"/>
                <a:cs typeface="Constantia"/>
              </a:rPr>
              <a:t>world!");</a:t>
            </a:r>
            <a:endParaRPr sz="19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51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200" spc="-15" dirty="0">
                <a:solidFill>
                  <a:srgbClr val="FF0000"/>
                </a:solidFill>
                <a:latin typeface="Constantia"/>
                <a:cs typeface="Constantia"/>
              </a:rPr>
              <a:t>str_word_count():</a:t>
            </a:r>
            <a:r>
              <a:rPr sz="2200" spc="-6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counts</a:t>
            </a:r>
            <a:r>
              <a:rPr sz="22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number</a:t>
            </a:r>
            <a:r>
              <a:rPr sz="2200" spc="-1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of </a:t>
            </a:r>
            <a:r>
              <a:rPr sz="2200" spc="-25" dirty="0">
                <a:solidFill>
                  <a:srgbClr val="001F5F"/>
                </a:solidFill>
                <a:latin typeface="Constantia"/>
                <a:cs typeface="Constantia"/>
              </a:rPr>
              <a:t>words</a:t>
            </a:r>
            <a:r>
              <a:rPr sz="22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2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string</a:t>
            </a:r>
            <a:endParaRPr sz="22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1156335" algn="l"/>
              </a:tabLst>
            </a:pPr>
            <a:r>
              <a:rPr sz="1900" spc="-5" dirty="0">
                <a:solidFill>
                  <a:srgbClr val="FF0000"/>
                </a:solidFill>
                <a:latin typeface="Constantia"/>
                <a:cs typeface="Constantia"/>
              </a:rPr>
              <a:t>echo</a:t>
            </a:r>
            <a:r>
              <a:rPr sz="1900" spc="-11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onstantia"/>
                <a:cs typeface="Constantia"/>
              </a:rPr>
              <a:t>str_word_count("Hello</a:t>
            </a:r>
            <a:r>
              <a:rPr sz="1900" spc="-8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FF0000"/>
                </a:solidFill>
                <a:latin typeface="Constantia"/>
                <a:cs typeface="Constantia"/>
              </a:rPr>
              <a:t>world!");</a:t>
            </a:r>
            <a:endParaRPr sz="19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51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str</a:t>
            </a:r>
            <a:r>
              <a:rPr sz="2200" spc="-40" dirty="0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e</a:t>
            </a:r>
            <a:r>
              <a:rPr sz="2200" spc="-10" dirty="0">
                <a:solidFill>
                  <a:srgbClr val="FF0000"/>
                </a:solidFill>
                <a:latin typeface="Constantia"/>
                <a:cs typeface="Constantia"/>
              </a:rPr>
              <a:t>v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(</a:t>
            </a:r>
            <a:r>
              <a:rPr sz="2200" spc="-20" dirty="0">
                <a:solidFill>
                  <a:srgbClr val="FF0000"/>
                </a:solidFill>
                <a:latin typeface="Constantia"/>
                <a:cs typeface="Constantia"/>
              </a:rPr>
              <a:t>)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:</a:t>
            </a:r>
            <a:r>
              <a:rPr sz="2200" spc="-3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erses</a:t>
            </a:r>
            <a:r>
              <a:rPr sz="22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stri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endParaRPr sz="22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1156335" algn="l"/>
              </a:tabLst>
            </a:pPr>
            <a:r>
              <a:rPr sz="1900" spc="-5" dirty="0">
                <a:solidFill>
                  <a:srgbClr val="FF0000"/>
                </a:solidFill>
                <a:latin typeface="Constantia"/>
                <a:cs typeface="Constantia"/>
              </a:rPr>
              <a:t>echo</a:t>
            </a:r>
            <a:r>
              <a:rPr sz="1900" spc="-10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onstantia"/>
                <a:cs typeface="Constantia"/>
              </a:rPr>
              <a:t>strrev("Hello</a:t>
            </a:r>
            <a:r>
              <a:rPr sz="1900" spc="-7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FF0000"/>
                </a:solidFill>
                <a:latin typeface="Constantia"/>
                <a:cs typeface="Constantia"/>
              </a:rPr>
              <a:t>world!");</a:t>
            </a:r>
            <a:endParaRPr sz="19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51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strpos():</a:t>
            </a:r>
            <a:r>
              <a:rPr sz="2200" spc="-5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searches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for</a:t>
            </a:r>
            <a:r>
              <a:rPr sz="2200" spc="-1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specific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text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within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string</a:t>
            </a:r>
            <a:endParaRPr sz="22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1156335" algn="l"/>
              </a:tabLst>
            </a:pPr>
            <a:r>
              <a:rPr sz="1900" spc="-5" dirty="0">
                <a:solidFill>
                  <a:srgbClr val="FF0000"/>
                </a:solidFill>
                <a:latin typeface="Constantia"/>
                <a:cs typeface="Constantia"/>
              </a:rPr>
              <a:t>echo</a:t>
            </a:r>
            <a:r>
              <a:rPr sz="1900" spc="-10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Constantia"/>
                <a:cs typeface="Constantia"/>
              </a:rPr>
              <a:t>strpos("</a:t>
            </a:r>
            <a:r>
              <a:rPr sz="1900" spc="2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FF0000"/>
                </a:solidFill>
                <a:latin typeface="Constantia"/>
                <a:cs typeface="Constantia"/>
              </a:rPr>
              <a:t>Helloworld!",</a:t>
            </a:r>
            <a:r>
              <a:rPr sz="1900" spc="1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onstantia"/>
                <a:cs typeface="Constantia"/>
              </a:rPr>
              <a:t>"world");</a:t>
            </a:r>
            <a:r>
              <a:rPr sz="1900" spc="2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//</a:t>
            </a:r>
            <a:r>
              <a:rPr sz="19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outputs</a:t>
            </a:r>
            <a:r>
              <a:rPr sz="19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6</a:t>
            </a:r>
            <a:endParaRPr sz="1900">
              <a:latin typeface="Constantia"/>
              <a:cs typeface="Constantia"/>
            </a:endParaRPr>
          </a:p>
          <a:p>
            <a:pPr marL="756285" marR="5080" lvl="1" indent="-287020">
              <a:lnSpc>
                <a:spcPct val="140000"/>
              </a:lnSpc>
              <a:spcBef>
                <a:spcPts val="45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200" spc="-10" dirty="0">
                <a:solidFill>
                  <a:srgbClr val="FF0000"/>
                </a:solidFill>
                <a:latin typeface="Constantia"/>
                <a:cs typeface="Constantia"/>
              </a:rPr>
              <a:t>str_replace():</a:t>
            </a:r>
            <a:r>
              <a:rPr sz="2200" spc="-4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replaces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some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characters</a:t>
            </a:r>
            <a:r>
              <a:rPr sz="22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2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some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other</a:t>
            </a:r>
            <a:r>
              <a:rPr sz="22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characters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in </a:t>
            </a:r>
            <a:r>
              <a:rPr sz="2200" spc="-5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string</a:t>
            </a:r>
            <a:endParaRPr sz="22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1156335" algn="l"/>
              </a:tabLst>
            </a:pPr>
            <a:r>
              <a:rPr sz="1900" spc="-5" dirty="0">
                <a:solidFill>
                  <a:srgbClr val="FF0000"/>
                </a:solidFill>
                <a:latin typeface="Constantia"/>
                <a:cs typeface="Constantia"/>
              </a:rPr>
              <a:t>echo</a:t>
            </a:r>
            <a:r>
              <a:rPr sz="1900" spc="-9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onstantia"/>
                <a:cs typeface="Constantia"/>
              </a:rPr>
              <a:t>str_replace("world",</a:t>
            </a:r>
            <a:r>
              <a:rPr sz="1900" spc="3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onstantia"/>
                <a:cs typeface="Constantia"/>
              </a:rPr>
              <a:t>"Dolly",</a:t>
            </a:r>
            <a:r>
              <a:rPr sz="1900" spc="3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FF0000"/>
                </a:solidFill>
                <a:latin typeface="Constantia"/>
                <a:cs typeface="Constantia"/>
              </a:rPr>
              <a:t>"Hello</a:t>
            </a:r>
            <a:r>
              <a:rPr sz="1900" spc="-6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onstantia"/>
                <a:cs typeface="Constantia"/>
              </a:rPr>
              <a:t>world!");</a:t>
            </a:r>
            <a:r>
              <a:rPr sz="1900" spc="2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//</a:t>
            </a:r>
            <a:r>
              <a:rPr sz="19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outputs</a:t>
            </a:r>
            <a:r>
              <a:rPr sz="1900" spc="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001F5F"/>
                </a:solidFill>
                <a:latin typeface="Constantia"/>
                <a:cs typeface="Constantia"/>
              </a:rPr>
              <a:t>Hello</a:t>
            </a:r>
            <a:r>
              <a:rPr sz="19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001F5F"/>
                </a:solidFill>
                <a:latin typeface="Constantia"/>
                <a:cs typeface="Constantia"/>
              </a:rPr>
              <a:t>Dolly!</a:t>
            </a:r>
            <a:endParaRPr sz="1900">
              <a:latin typeface="Constantia"/>
              <a:cs typeface="Constant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4779" y="0"/>
            <a:ext cx="8568055" cy="803275"/>
            <a:chOff x="144779" y="0"/>
            <a:chExt cx="8568055" cy="8032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427" y="0"/>
              <a:ext cx="8336280" cy="7665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779" y="0"/>
              <a:ext cx="5510784" cy="8031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" y="12"/>
              <a:ext cx="8229600" cy="685800"/>
            </a:xfrm>
            <a:custGeom>
              <a:avLst/>
              <a:gdLst/>
              <a:ahLst/>
              <a:cxnLst/>
              <a:rect l="l" t="t" r="r" b="b"/>
              <a:pathLst>
                <a:path w="8229600" h="685800">
                  <a:moveTo>
                    <a:pt x="8229600" y="0"/>
                  </a:moveTo>
                  <a:lnTo>
                    <a:pt x="0" y="0"/>
                  </a:lnTo>
                  <a:lnTo>
                    <a:pt x="0" y="685533"/>
                  </a:lnTo>
                  <a:lnTo>
                    <a:pt x="8229600" y="6855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311" y="0"/>
              <a:ext cx="5426964" cy="7315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1516377"/>
            <a:ext cx="8461375" cy="5341620"/>
            <a:chOff x="256031" y="1516377"/>
            <a:chExt cx="8461375" cy="5341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1516377"/>
              <a:ext cx="8343900" cy="463906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1" y="1597150"/>
              <a:ext cx="8331708" cy="52608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1600136"/>
              <a:ext cx="8229600" cy="4526280"/>
            </a:xfrm>
            <a:custGeom>
              <a:avLst/>
              <a:gdLst/>
              <a:ahLst/>
              <a:cxnLst/>
              <a:rect l="l" t="t" r="r" b="b"/>
              <a:pathLst>
                <a:path w="8229600" h="4526280">
                  <a:moveTo>
                    <a:pt x="8229600" y="0"/>
                  </a:moveTo>
                  <a:lnTo>
                    <a:pt x="0" y="0"/>
                  </a:lnTo>
                  <a:lnTo>
                    <a:pt x="0" y="4526026"/>
                  </a:lnTo>
                  <a:lnTo>
                    <a:pt x="8229600" y="4526026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600136"/>
              <a:ext cx="8229600" cy="4526280"/>
            </a:xfrm>
            <a:custGeom>
              <a:avLst/>
              <a:gdLst/>
              <a:ahLst/>
              <a:cxnLst/>
              <a:rect l="l" t="t" r="r" b="b"/>
              <a:pathLst>
                <a:path w="8229600" h="4526280">
                  <a:moveTo>
                    <a:pt x="0" y="4526026"/>
                  </a:moveTo>
                  <a:lnTo>
                    <a:pt x="8229600" y="4526026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4526026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1564237"/>
            <a:ext cx="7814945" cy="446214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155700" indent="-229235">
              <a:lnSpc>
                <a:spcPct val="100000"/>
              </a:lnSpc>
              <a:spcBef>
                <a:spcPts val="1425"/>
              </a:spcBef>
              <a:buFont typeface="Wingdings"/>
              <a:buChar char=""/>
              <a:tabLst>
                <a:tab pos="1156335" algn="l"/>
              </a:tabLst>
            </a:pPr>
            <a:r>
              <a:rPr sz="2200" spc="-35" dirty="0">
                <a:solidFill>
                  <a:srgbClr val="001F5F"/>
                </a:solidFill>
                <a:latin typeface="Constantia"/>
                <a:cs typeface="Constantia"/>
              </a:rPr>
              <a:t>How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generate</a:t>
            </a:r>
            <a:r>
              <a:rPr sz="2200" spc="-1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dynamic</a:t>
            </a:r>
            <a:r>
              <a:rPr sz="22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content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web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pages</a:t>
            </a:r>
            <a:r>
              <a:rPr sz="22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22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web</a:t>
            </a:r>
            <a:endParaRPr sz="2200">
              <a:latin typeface="Constantia"/>
              <a:cs typeface="Constantia"/>
            </a:endParaRPr>
          </a:p>
          <a:p>
            <a:pPr marL="1155700">
              <a:lnSpc>
                <a:spcPct val="100000"/>
              </a:lnSpc>
              <a:spcBef>
                <a:spcPts val="1320"/>
              </a:spcBef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applications?</a:t>
            </a:r>
            <a:endParaRPr sz="2200">
              <a:latin typeface="Constantia"/>
              <a:cs typeface="Constantia"/>
            </a:endParaRPr>
          </a:p>
          <a:p>
            <a:pPr>
              <a:lnSpc>
                <a:spcPct val="100000"/>
              </a:lnSpc>
            </a:pPr>
            <a:endParaRPr sz="19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b="1" spc="-5" dirty="0">
                <a:solidFill>
                  <a:srgbClr val="FF0000"/>
                </a:solidFill>
                <a:latin typeface="Constantia"/>
                <a:cs typeface="Constantia"/>
              </a:rPr>
              <a:t>Solution</a:t>
            </a:r>
            <a:endParaRPr sz="3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228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600" spc="-10" dirty="0">
                <a:solidFill>
                  <a:srgbClr val="001F5F"/>
                </a:solidFill>
                <a:latin typeface="Constantia"/>
                <a:cs typeface="Constantia"/>
              </a:rPr>
              <a:t>Using</a:t>
            </a:r>
            <a:r>
              <a:rPr sz="26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Server</a:t>
            </a:r>
            <a:r>
              <a:rPr sz="26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Side</a:t>
            </a:r>
            <a:r>
              <a:rPr sz="26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15" dirty="0">
                <a:solidFill>
                  <a:srgbClr val="001F5F"/>
                </a:solidFill>
                <a:latin typeface="Constantia"/>
                <a:cs typeface="Constantia"/>
              </a:rPr>
              <a:t>Programs</a:t>
            </a:r>
            <a:endParaRPr sz="2600">
              <a:latin typeface="Constantia"/>
              <a:cs typeface="Constantia"/>
            </a:endParaRPr>
          </a:p>
          <a:p>
            <a:pPr marL="1612900" lvl="2" indent="-229235">
              <a:lnSpc>
                <a:spcPct val="100000"/>
              </a:lnSpc>
              <a:spcBef>
                <a:spcPts val="1770"/>
              </a:spcBef>
              <a:buFont typeface="Wingdings"/>
              <a:buChar char=""/>
              <a:tabLst>
                <a:tab pos="1613535" algn="l"/>
              </a:tabLst>
            </a:pPr>
            <a:r>
              <a:rPr sz="1900" spc="-15" dirty="0">
                <a:solidFill>
                  <a:srgbClr val="FF0000"/>
                </a:solidFill>
                <a:latin typeface="Constantia"/>
                <a:cs typeface="Constantia"/>
              </a:rPr>
              <a:t>Common</a:t>
            </a:r>
            <a:r>
              <a:rPr sz="1900" spc="-4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FF0000"/>
                </a:solidFill>
                <a:latin typeface="Constantia"/>
                <a:cs typeface="Constantia"/>
              </a:rPr>
              <a:t>Gateway</a:t>
            </a:r>
            <a:r>
              <a:rPr sz="1900" spc="-6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onstantia"/>
                <a:cs typeface="Constantia"/>
              </a:rPr>
              <a:t>Interface</a:t>
            </a:r>
            <a:r>
              <a:rPr sz="1900" spc="-6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FF0000"/>
                </a:solidFill>
                <a:latin typeface="Constantia"/>
                <a:cs typeface="Constantia"/>
              </a:rPr>
              <a:t>(CGI)</a:t>
            </a:r>
            <a:endParaRPr sz="1900">
              <a:latin typeface="Constantia"/>
              <a:cs typeface="Constantia"/>
            </a:endParaRPr>
          </a:p>
          <a:p>
            <a:pPr marL="2070100" lvl="3" indent="-229235">
              <a:lnSpc>
                <a:spcPct val="100000"/>
              </a:lnSpc>
              <a:spcBef>
                <a:spcPts val="1595"/>
              </a:spcBef>
              <a:buFont typeface="Wingdings"/>
              <a:buChar char=""/>
              <a:tabLst>
                <a:tab pos="2070735" algn="l"/>
              </a:tabLst>
            </a:pPr>
            <a:r>
              <a:rPr sz="1900" spc="-35" dirty="0">
                <a:solidFill>
                  <a:srgbClr val="001F5F"/>
                </a:solidFill>
                <a:latin typeface="Constantia"/>
                <a:cs typeface="Constantia"/>
              </a:rPr>
              <a:t>U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sing</a:t>
            </a:r>
            <a:r>
              <a:rPr sz="19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900" spc="-3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19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1900" spc="-2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1900" spc="-4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amm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1900" spc="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langua</a:t>
            </a:r>
            <a:r>
              <a:rPr sz="1900" spc="-60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es</a:t>
            </a:r>
            <a:endParaRPr sz="1900">
              <a:latin typeface="Constantia"/>
              <a:cs typeface="Constantia"/>
            </a:endParaRPr>
          </a:p>
          <a:p>
            <a:pPr marL="1612900" lvl="2" indent="-229235">
              <a:lnSpc>
                <a:spcPct val="100000"/>
              </a:lnSpc>
              <a:spcBef>
                <a:spcPts val="1595"/>
              </a:spcBef>
              <a:buFont typeface="Wingdings"/>
              <a:buChar char=""/>
              <a:tabLst>
                <a:tab pos="1613535" algn="l"/>
              </a:tabLst>
            </a:pPr>
            <a:r>
              <a:rPr sz="1900" spc="-5" dirty="0">
                <a:solidFill>
                  <a:srgbClr val="FF0000"/>
                </a:solidFill>
                <a:latin typeface="Constantia"/>
                <a:cs typeface="Constantia"/>
              </a:rPr>
              <a:t>Server</a:t>
            </a:r>
            <a:r>
              <a:rPr sz="1900" spc="-10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Constantia"/>
                <a:cs typeface="Constantia"/>
              </a:rPr>
              <a:t>Side</a:t>
            </a:r>
            <a:r>
              <a:rPr sz="1900" spc="-7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Constantia"/>
                <a:cs typeface="Constantia"/>
              </a:rPr>
              <a:t>Script</a:t>
            </a:r>
            <a:r>
              <a:rPr sz="1900" spc="-7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Constantia"/>
                <a:cs typeface="Constantia"/>
              </a:rPr>
              <a:t>Languages</a:t>
            </a:r>
            <a:endParaRPr sz="1900">
              <a:latin typeface="Constantia"/>
              <a:cs typeface="Constantia"/>
            </a:endParaRPr>
          </a:p>
          <a:p>
            <a:pPr marL="2070100" lvl="3" indent="-229235">
              <a:lnSpc>
                <a:spcPct val="100000"/>
              </a:lnSpc>
              <a:spcBef>
                <a:spcPts val="1600"/>
              </a:spcBef>
              <a:buFont typeface="Wingdings"/>
              <a:buChar char=""/>
              <a:tabLst>
                <a:tab pos="2070735" algn="l"/>
              </a:tabLst>
            </a:pP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19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,</a:t>
            </a:r>
            <a:r>
              <a:rPr sz="19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20" dirty="0">
                <a:solidFill>
                  <a:srgbClr val="001F5F"/>
                </a:solidFill>
                <a:latin typeface="Constantia"/>
                <a:cs typeface="Constantia"/>
              </a:rPr>
              <a:t>asp,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 jsp</a:t>
            </a:r>
            <a:r>
              <a:rPr sz="19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…</a:t>
            </a:r>
            <a:endParaRPr sz="19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48200" y="3048038"/>
            <a:ext cx="4495800" cy="3810000"/>
            <a:chOff x="4648200" y="3048038"/>
            <a:chExt cx="4495800" cy="38100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2007" y="4648200"/>
              <a:ext cx="451992" cy="4572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84808" y="3569864"/>
              <a:ext cx="327614" cy="2954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84876" y="5152455"/>
              <a:ext cx="312423" cy="42091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99348" y="3048038"/>
              <a:ext cx="279525" cy="4186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4759" y="6355586"/>
              <a:ext cx="692073" cy="4605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6185" y="6355591"/>
              <a:ext cx="830478" cy="4191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61095" y="3927221"/>
              <a:ext cx="308470" cy="38785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29907" y="6313727"/>
              <a:ext cx="597471" cy="41959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67953" y="6402062"/>
              <a:ext cx="313588" cy="3726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10804" y="6437939"/>
              <a:ext cx="450837" cy="29446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53855" y="6008877"/>
              <a:ext cx="327723" cy="3931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66180" y="6313726"/>
              <a:ext cx="461149" cy="47235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86350" y="6313724"/>
              <a:ext cx="627684" cy="54427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48200" y="6355586"/>
              <a:ext cx="434251" cy="46055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41715" y="4262196"/>
              <a:ext cx="502284" cy="62019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30739" y="5611385"/>
              <a:ext cx="404372" cy="367691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44779" y="211822"/>
            <a:ext cx="8559165" cy="1087120"/>
            <a:chOff x="144779" y="211822"/>
            <a:chExt cx="8559165" cy="1087120"/>
          </a:xfrm>
        </p:grpSpPr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0146" y="211822"/>
              <a:ext cx="8313415" cy="104091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4779" y="408431"/>
              <a:ext cx="5436108" cy="89001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57200" y="228853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229600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8229600" y="9525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0311" y="420623"/>
              <a:ext cx="5353812" cy="804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79" y="257567"/>
            <a:ext cx="8656320" cy="5907405"/>
            <a:chOff x="144779" y="257567"/>
            <a:chExt cx="8656320" cy="5907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146" y="257567"/>
              <a:ext cx="8313415" cy="12313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79" y="644652"/>
              <a:ext cx="6016752" cy="8900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274701"/>
              <a:ext cx="8229600" cy="1143000"/>
            </a:xfrm>
            <a:custGeom>
              <a:avLst/>
              <a:gdLst/>
              <a:ahLst/>
              <a:cxnLst/>
              <a:rect l="l" t="t" r="r" b="b"/>
              <a:pathLst>
                <a:path w="8229600" h="1143000">
                  <a:moveTo>
                    <a:pt x="82296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8229600" y="1143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311" y="658368"/>
              <a:ext cx="5929884" cy="8046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236" y="1507236"/>
              <a:ext cx="8362188" cy="4657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419" y="1597151"/>
              <a:ext cx="8488680" cy="44790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" y="1600136"/>
              <a:ext cx="8229600" cy="4526280"/>
            </a:xfrm>
            <a:custGeom>
              <a:avLst/>
              <a:gdLst/>
              <a:ahLst/>
              <a:cxnLst/>
              <a:rect l="l" t="t" r="r" b="b"/>
              <a:pathLst>
                <a:path w="8229600" h="4526280">
                  <a:moveTo>
                    <a:pt x="8229600" y="0"/>
                  </a:moveTo>
                  <a:lnTo>
                    <a:pt x="0" y="0"/>
                  </a:lnTo>
                  <a:lnTo>
                    <a:pt x="0" y="4526026"/>
                  </a:lnTo>
                  <a:lnTo>
                    <a:pt x="8229600" y="4526026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1600136"/>
              <a:ext cx="8229600" cy="4526280"/>
            </a:xfrm>
            <a:custGeom>
              <a:avLst/>
              <a:gdLst/>
              <a:ahLst/>
              <a:cxnLst/>
              <a:rect l="l" t="t" r="r" b="b"/>
              <a:pathLst>
                <a:path w="8229600" h="4526280">
                  <a:moveTo>
                    <a:pt x="0" y="4526026"/>
                  </a:moveTo>
                  <a:lnTo>
                    <a:pt x="8229600" y="4526026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4526026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5940" y="1732610"/>
            <a:ext cx="8041640" cy="4269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30" dirty="0">
                <a:solidFill>
                  <a:srgbClr val="001F5F"/>
                </a:solidFill>
                <a:latin typeface="Constantia"/>
                <a:cs typeface="Constantia"/>
              </a:rPr>
              <a:t>have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following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conditional</a:t>
            </a:r>
            <a:r>
              <a:rPr sz="2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statements:</a:t>
            </a:r>
            <a:endParaRPr sz="2200">
              <a:latin typeface="Constantia"/>
              <a:cs typeface="Constantia"/>
            </a:endParaRPr>
          </a:p>
          <a:p>
            <a:pPr marL="756285" marR="748030" lvl="1" indent="-287020">
              <a:lnSpc>
                <a:spcPct val="150000"/>
              </a:lnSpc>
              <a:spcBef>
                <a:spcPts val="52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Use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onstantia"/>
                <a:cs typeface="Constantia"/>
              </a:rPr>
              <a:t>if</a:t>
            </a:r>
            <a:r>
              <a:rPr sz="2000" spc="3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10" dirty="0">
                <a:solidFill>
                  <a:srgbClr val="001F5F"/>
                </a:solidFill>
                <a:latin typeface="Constantia"/>
                <a:cs typeface="Constantia"/>
              </a:rPr>
              <a:t>specify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block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code</a:t>
            </a:r>
            <a:r>
              <a:rPr sz="2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executed,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if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specified </a:t>
            </a:r>
            <a:r>
              <a:rPr sz="2000" spc="-4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condition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true</a:t>
            </a:r>
            <a:endParaRPr sz="2000">
              <a:latin typeface="Constantia"/>
              <a:cs typeface="Constantia"/>
            </a:endParaRPr>
          </a:p>
          <a:p>
            <a:pPr marL="756285" marR="670560" lvl="1" indent="-287020">
              <a:lnSpc>
                <a:spcPct val="150000"/>
              </a:lnSpc>
              <a:spcBef>
                <a:spcPts val="484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Use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else</a:t>
            </a:r>
            <a:r>
              <a:rPr sz="2000" spc="-6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10" dirty="0">
                <a:solidFill>
                  <a:srgbClr val="001F5F"/>
                </a:solidFill>
                <a:latin typeface="Constantia"/>
                <a:cs typeface="Constantia"/>
              </a:rPr>
              <a:t>specify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block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 code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executed,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if</a:t>
            </a:r>
            <a:r>
              <a:rPr sz="2000" spc="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same </a:t>
            </a:r>
            <a:r>
              <a:rPr sz="2000" spc="-48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condition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false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68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Use</a:t>
            </a:r>
            <a:r>
              <a:rPr sz="2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else</a:t>
            </a:r>
            <a:r>
              <a:rPr sz="2000" spc="-3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onstantia"/>
                <a:cs typeface="Constantia"/>
              </a:rPr>
              <a:t>if</a:t>
            </a:r>
            <a:r>
              <a:rPr sz="2000" spc="3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5" dirty="0">
                <a:solidFill>
                  <a:srgbClr val="001F5F"/>
                </a:solidFill>
                <a:latin typeface="Constantia"/>
                <a:cs typeface="Constantia"/>
              </a:rPr>
              <a:t>specify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new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condition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test,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if</a:t>
            </a:r>
            <a:r>
              <a:rPr sz="2000" spc="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5" dirty="0">
                <a:solidFill>
                  <a:srgbClr val="001F5F"/>
                </a:solidFill>
                <a:latin typeface="Constantia"/>
                <a:cs typeface="Constantia"/>
              </a:rPr>
              <a:t>first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condition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endParaRPr sz="2000">
              <a:latin typeface="Constantia"/>
              <a:cs typeface="Constantia"/>
            </a:endParaRPr>
          </a:p>
          <a:p>
            <a:pPr marL="756285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false</a:t>
            </a:r>
            <a:endParaRPr sz="2000">
              <a:latin typeface="Constantia"/>
              <a:cs typeface="Constantia"/>
            </a:endParaRPr>
          </a:p>
          <a:p>
            <a:pPr marL="756285" marR="916940" lvl="1" indent="-287020">
              <a:lnSpc>
                <a:spcPct val="150100"/>
              </a:lnSpc>
              <a:spcBef>
                <a:spcPts val="48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Use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onstantia"/>
                <a:cs typeface="Constantia"/>
              </a:rPr>
              <a:t>switch</a:t>
            </a:r>
            <a:r>
              <a:rPr sz="2000" spc="-7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10" dirty="0">
                <a:solidFill>
                  <a:srgbClr val="001F5F"/>
                </a:solidFill>
                <a:latin typeface="Constantia"/>
                <a:cs typeface="Constantia"/>
              </a:rPr>
              <a:t>specify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many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alternative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blocks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 code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be </a:t>
            </a:r>
            <a:r>
              <a:rPr sz="2000" spc="-4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executed</a:t>
            </a:r>
            <a:endParaRPr sz="2000">
              <a:latin typeface="Constantia"/>
              <a:cs typeface="Constant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22794" y="6366620"/>
            <a:ext cx="755735" cy="35847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4648200" y="3048038"/>
            <a:ext cx="4495800" cy="3768725"/>
            <a:chOff x="4648200" y="3048038"/>
            <a:chExt cx="4495800" cy="376872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2007" y="4648200"/>
              <a:ext cx="451992" cy="457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49284" y="3508552"/>
              <a:ext cx="394715" cy="4180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49284" y="5141379"/>
              <a:ext cx="379653" cy="44306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49284" y="3048038"/>
              <a:ext cx="379653" cy="4186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61095" y="3927221"/>
              <a:ext cx="308470" cy="38785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48260" y="6483208"/>
              <a:ext cx="605070" cy="20530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67953" y="6457684"/>
              <a:ext cx="313588" cy="2614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29907" y="6313724"/>
              <a:ext cx="597471" cy="41959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10804" y="6437939"/>
              <a:ext cx="450837" cy="29446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53855" y="6008877"/>
              <a:ext cx="327723" cy="3931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66180" y="6335953"/>
              <a:ext cx="461149" cy="45012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86350" y="6369260"/>
              <a:ext cx="627684" cy="43319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48200" y="6355585"/>
              <a:ext cx="434251" cy="46055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41715" y="4262196"/>
              <a:ext cx="502284" cy="62019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21852" y="5601957"/>
              <a:ext cx="422146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1213484"/>
            <a:ext cx="2243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&lt;?php</a:t>
            </a:r>
          </a:p>
          <a:p>
            <a:pPr marL="355600">
              <a:lnSpc>
                <a:spcPct val="100000"/>
              </a:lnSpc>
            </a:pPr>
            <a:r>
              <a:rPr spc="-5" dirty="0"/>
              <a:t>$t</a:t>
            </a:r>
            <a:r>
              <a:rPr spc="-65" dirty="0"/>
              <a:t> </a:t>
            </a:r>
            <a:r>
              <a:rPr dirty="0"/>
              <a:t>=</a:t>
            </a:r>
            <a:r>
              <a:rPr spc="-60" dirty="0"/>
              <a:t> </a:t>
            </a:r>
            <a:r>
              <a:rPr spc="-10" dirty="0"/>
              <a:t>date("H");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39" y="2036445"/>
            <a:ext cx="4376420" cy="2275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if</a:t>
            </a:r>
            <a:r>
              <a:rPr sz="1800" b="1" spc="-3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($t</a:t>
            </a:r>
            <a:r>
              <a:rPr sz="1800" b="1" spc="-2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nsolas"/>
                <a:cs typeface="Consolas"/>
              </a:rPr>
              <a:t>&lt;</a:t>
            </a:r>
            <a:r>
              <a:rPr sz="1800" b="1" spc="-2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"10")</a:t>
            </a:r>
            <a:r>
              <a:rPr sz="1800" b="1" spc="-2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855344">
              <a:lnSpc>
                <a:spcPct val="100000"/>
              </a:lnSpc>
            </a:pP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echo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"Have</a:t>
            </a:r>
            <a:r>
              <a:rPr sz="1800" b="1" spc="-2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nsolas"/>
                <a:cs typeface="Consolas"/>
              </a:rPr>
              <a:t>a</a:t>
            </a:r>
            <a:r>
              <a:rPr sz="1800" b="1" spc="-2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good</a:t>
            </a:r>
            <a:r>
              <a:rPr sz="1800" b="1" spc="-2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morning!";</a:t>
            </a:r>
            <a:endParaRPr sz="18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</a:pPr>
            <a:r>
              <a:rPr sz="1800" b="1" dirty="0">
                <a:solidFill>
                  <a:srgbClr val="001F5F"/>
                </a:solidFill>
                <a:latin typeface="Consolas"/>
                <a:cs typeface="Consolas"/>
              </a:rPr>
              <a:t>}</a:t>
            </a:r>
            <a:r>
              <a:rPr sz="1800" b="1" spc="-3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elseif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 ($t</a:t>
            </a:r>
            <a:r>
              <a:rPr sz="1800" b="1" spc="-2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nsolas"/>
                <a:cs typeface="Consolas"/>
              </a:rPr>
              <a:t>&lt;</a:t>
            </a:r>
            <a:r>
              <a:rPr sz="1800" b="1" spc="-3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"20") </a:t>
            </a:r>
            <a:r>
              <a:rPr sz="1800" b="1" dirty="0">
                <a:solidFill>
                  <a:srgbClr val="001F5F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855344">
              <a:lnSpc>
                <a:spcPct val="100000"/>
              </a:lnSpc>
            </a:pP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echo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"Have</a:t>
            </a:r>
            <a:r>
              <a:rPr sz="1800" b="1" spc="-2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nsolas"/>
                <a:cs typeface="Consolas"/>
              </a:rPr>
              <a:t>a</a:t>
            </a:r>
            <a:r>
              <a:rPr sz="1800" b="1" spc="-2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good</a:t>
            </a:r>
            <a:r>
              <a:rPr sz="1800" b="1" spc="-2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day!";</a:t>
            </a:r>
            <a:endParaRPr sz="18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</a:pPr>
            <a:r>
              <a:rPr sz="1800" b="1" dirty="0">
                <a:solidFill>
                  <a:srgbClr val="001F5F"/>
                </a:solidFill>
                <a:latin typeface="Consolas"/>
                <a:cs typeface="Consolas"/>
              </a:rPr>
              <a:t>}</a:t>
            </a:r>
            <a:r>
              <a:rPr sz="1800" b="1" spc="-5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else</a:t>
            </a:r>
            <a:r>
              <a:rPr sz="1800" b="1" spc="-4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855344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echo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"Have</a:t>
            </a:r>
            <a:r>
              <a:rPr sz="1800" b="1" spc="-2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onsolas"/>
                <a:cs typeface="Consolas"/>
              </a:rPr>
              <a:t>a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good</a:t>
            </a:r>
            <a:r>
              <a:rPr sz="1800" b="1" spc="-2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night!";</a:t>
            </a:r>
            <a:endParaRPr sz="18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</a:pPr>
            <a:r>
              <a:rPr sz="1800" b="1" dirty="0">
                <a:solidFill>
                  <a:srgbClr val="001F5F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?&gt;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35500" y="1127455"/>
            <a:ext cx="4445000" cy="5534660"/>
            <a:chOff x="4635500" y="1127455"/>
            <a:chExt cx="4445000" cy="5534660"/>
          </a:xfrm>
        </p:grpSpPr>
        <p:sp>
          <p:nvSpPr>
            <p:cNvPr id="5" name="object 5"/>
            <p:cNvSpPr/>
            <p:nvPr/>
          </p:nvSpPr>
          <p:spPr>
            <a:xfrm>
              <a:off x="4648200" y="1140155"/>
              <a:ext cx="4419600" cy="5509260"/>
            </a:xfrm>
            <a:custGeom>
              <a:avLst/>
              <a:gdLst/>
              <a:ahLst/>
              <a:cxnLst/>
              <a:rect l="l" t="t" r="r" b="b"/>
              <a:pathLst>
                <a:path w="4419600" h="5509259">
                  <a:moveTo>
                    <a:pt x="4419600" y="0"/>
                  </a:moveTo>
                  <a:lnTo>
                    <a:pt x="0" y="0"/>
                  </a:lnTo>
                  <a:lnTo>
                    <a:pt x="0" y="5509260"/>
                  </a:lnTo>
                  <a:lnTo>
                    <a:pt x="4419600" y="5509260"/>
                  </a:lnTo>
                  <a:lnTo>
                    <a:pt x="441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48200" y="1140155"/>
              <a:ext cx="4419600" cy="5509260"/>
            </a:xfrm>
            <a:custGeom>
              <a:avLst/>
              <a:gdLst/>
              <a:ahLst/>
              <a:cxnLst/>
              <a:rect l="l" t="t" r="r" b="b"/>
              <a:pathLst>
                <a:path w="4419600" h="5509259">
                  <a:moveTo>
                    <a:pt x="0" y="5509260"/>
                  </a:moveTo>
                  <a:lnTo>
                    <a:pt x="4419600" y="5509260"/>
                  </a:lnTo>
                  <a:lnTo>
                    <a:pt x="4419600" y="0"/>
                  </a:lnTo>
                  <a:lnTo>
                    <a:pt x="0" y="0"/>
                  </a:lnTo>
                  <a:lnTo>
                    <a:pt x="0" y="5509260"/>
                  </a:lnTo>
                  <a:close/>
                </a:path>
              </a:pathLst>
            </a:custGeom>
            <a:ln w="25400">
              <a:solidFill>
                <a:srgbClr val="E7DE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727575" y="1162938"/>
            <a:ext cx="20256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&lt;?php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$favcolor</a:t>
            </a:r>
            <a:r>
              <a:rPr sz="1600" b="1" spc="-5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onsolas"/>
                <a:cs typeface="Consolas"/>
              </a:rPr>
              <a:t>=</a:t>
            </a:r>
            <a:r>
              <a:rPr sz="1600" b="1" spc="-3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onsolas"/>
                <a:cs typeface="Consolas"/>
              </a:rPr>
              <a:t>"red";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switch</a:t>
            </a:r>
            <a:r>
              <a:rPr spc="-70" dirty="0"/>
              <a:t> </a:t>
            </a:r>
            <a:r>
              <a:rPr spc="-5" dirty="0"/>
              <a:t>($favcolor)</a:t>
            </a:r>
            <a:r>
              <a:rPr spc="-55" dirty="0"/>
              <a:t> </a:t>
            </a:r>
            <a:r>
              <a:rPr spc="-5" dirty="0"/>
              <a:t>{</a:t>
            </a:r>
          </a:p>
          <a:p>
            <a:pPr marL="455930">
              <a:lnSpc>
                <a:spcPct val="100000"/>
              </a:lnSpc>
            </a:pPr>
            <a:r>
              <a:rPr spc="-5" dirty="0"/>
              <a:t>case</a:t>
            </a:r>
            <a:r>
              <a:rPr spc="-75" dirty="0"/>
              <a:t> </a:t>
            </a:r>
            <a:r>
              <a:rPr spc="-5" dirty="0"/>
              <a:t>"red":</a:t>
            </a:r>
          </a:p>
          <a:p>
            <a:pPr marL="899794">
              <a:lnSpc>
                <a:spcPct val="100000"/>
              </a:lnSpc>
            </a:pPr>
            <a:r>
              <a:rPr spc="-10" dirty="0"/>
              <a:t>echo "Your</a:t>
            </a:r>
            <a:r>
              <a:rPr spc="-25" dirty="0"/>
              <a:t> </a:t>
            </a:r>
            <a:r>
              <a:rPr spc="-10" dirty="0"/>
              <a:t>favorite</a:t>
            </a:r>
            <a:r>
              <a:rPr spc="-5" dirty="0"/>
              <a:t> </a:t>
            </a:r>
            <a:r>
              <a:rPr spc="-10" dirty="0"/>
              <a:t>color</a:t>
            </a:r>
            <a:r>
              <a:rPr spc="-25" dirty="0"/>
              <a:t> </a:t>
            </a:r>
            <a:r>
              <a:rPr spc="-10" dirty="0"/>
              <a:t>is</a:t>
            </a:r>
          </a:p>
          <a:p>
            <a:pPr marL="1841500">
              <a:lnSpc>
                <a:spcPct val="100000"/>
              </a:lnSpc>
            </a:pPr>
            <a:r>
              <a:rPr spc="-10" dirty="0"/>
              <a:t>red!";</a:t>
            </a:r>
          </a:p>
          <a:p>
            <a:pPr marL="899794">
              <a:lnSpc>
                <a:spcPct val="100000"/>
              </a:lnSpc>
            </a:pPr>
            <a:r>
              <a:rPr spc="-10" dirty="0"/>
              <a:t>break;</a:t>
            </a:r>
          </a:p>
          <a:p>
            <a:pPr marL="45593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case</a:t>
            </a:r>
            <a:r>
              <a:rPr spc="-65" dirty="0"/>
              <a:t> </a:t>
            </a:r>
            <a:r>
              <a:rPr spc="-10" dirty="0"/>
              <a:t>"blue":</a:t>
            </a:r>
          </a:p>
          <a:p>
            <a:pPr marL="899794">
              <a:lnSpc>
                <a:spcPct val="100000"/>
              </a:lnSpc>
            </a:pPr>
            <a:r>
              <a:rPr spc="-10" dirty="0"/>
              <a:t>echo "Your</a:t>
            </a:r>
            <a:r>
              <a:rPr spc="-25" dirty="0"/>
              <a:t> </a:t>
            </a:r>
            <a:r>
              <a:rPr spc="-10" dirty="0"/>
              <a:t>favorite</a:t>
            </a:r>
            <a:r>
              <a:rPr spc="-5" dirty="0"/>
              <a:t> </a:t>
            </a:r>
            <a:r>
              <a:rPr spc="-10" dirty="0"/>
              <a:t>color</a:t>
            </a:r>
            <a:r>
              <a:rPr spc="-25" dirty="0"/>
              <a:t> </a:t>
            </a:r>
            <a:r>
              <a:rPr spc="-10" dirty="0"/>
              <a:t>is</a:t>
            </a:r>
          </a:p>
          <a:p>
            <a:pPr marL="1841500">
              <a:lnSpc>
                <a:spcPct val="100000"/>
              </a:lnSpc>
            </a:pPr>
            <a:r>
              <a:rPr spc="-10" dirty="0"/>
              <a:t>blue!";</a:t>
            </a:r>
          </a:p>
          <a:p>
            <a:pPr marL="455930" marR="2115820" indent="443230">
              <a:lnSpc>
                <a:spcPct val="100000"/>
              </a:lnSpc>
            </a:pPr>
            <a:r>
              <a:rPr spc="-10" dirty="0"/>
              <a:t>break; </a:t>
            </a:r>
            <a:r>
              <a:rPr spc="-5" dirty="0"/>
              <a:t> case</a:t>
            </a:r>
            <a:r>
              <a:rPr spc="-100" dirty="0"/>
              <a:t> </a:t>
            </a:r>
            <a:r>
              <a:rPr spc="-5" dirty="0"/>
              <a:t>"green":</a:t>
            </a:r>
          </a:p>
          <a:p>
            <a:pPr marL="899794">
              <a:lnSpc>
                <a:spcPct val="100000"/>
              </a:lnSpc>
            </a:pPr>
            <a:r>
              <a:rPr spc="-5" dirty="0"/>
              <a:t>echo</a:t>
            </a:r>
            <a:r>
              <a:rPr spc="-25" dirty="0"/>
              <a:t> </a:t>
            </a:r>
            <a:r>
              <a:rPr spc="-5" dirty="0"/>
              <a:t>"Your</a:t>
            </a:r>
            <a:r>
              <a:rPr spc="-30" dirty="0"/>
              <a:t> </a:t>
            </a:r>
            <a:r>
              <a:rPr spc="-10" dirty="0"/>
              <a:t>favorite</a:t>
            </a:r>
            <a:r>
              <a:rPr spc="-25" dirty="0"/>
              <a:t> </a:t>
            </a:r>
            <a:r>
              <a:rPr spc="-5" dirty="0"/>
              <a:t>color</a:t>
            </a:r>
            <a:r>
              <a:rPr spc="-30" dirty="0"/>
              <a:t> </a:t>
            </a:r>
            <a:r>
              <a:rPr spc="-10" dirty="0"/>
              <a:t>is</a:t>
            </a:r>
          </a:p>
          <a:p>
            <a:pPr marL="1841500">
              <a:lnSpc>
                <a:spcPct val="100000"/>
              </a:lnSpc>
            </a:pPr>
            <a:r>
              <a:rPr spc="-10" dirty="0"/>
              <a:t>green!";</a:t>
            </a:r>
          </a:p>
          <a:p>
            <a:pPr marL="455930" marR="2449830" indent="443230">
              <a:lnSpc>
                <a:spcPct val="100000"/>
              </a:lnSpc>
            </a:pPr>
            <a:r>
              <a:rPr spc="-10" dirty="0"/>
              <a:t>break;  default:</a:t>
            </a:r>
          </a:p>
          <a:p>
            <a:pPr marL="899794">
              <a:lnSpc>
                <a:spcPct val="100000"/>
              </a:lnSpc>
            </a:pPr>
            <a:r>
              <a:rPr spc="-10" dirty="0"/>
              <a:t>echo "Your</a:t>
            </a:r>
            <a:r>
              <a:rPr spc="-25" dirty="0"/>
              <a:t> </a:t>
            </a:r>
            <a:r>
              <a:rPr spc="-10" dirty="0"/>
              <a:t>favorite</a:t>
            </a:r>
            <a:r>
              <a:rPr spc="-5" dirty="0"/>
              <a:t> </a:t>
            </a:r>
            <a:r>
              <a:rPr spc="-10" dirty="0"/>
              <a:t>color</a:t>
            </a:r>
            <a:r>
              <a:rPr spc="-25" dirty="0"/>
              <a:t> </a:t>
            </a:r>
            <a:r>
              <a:rPr spc="-10" dirty="0"/>
              <a:t>is</a:t>
            </a:r>
          </a:p>
          <a:p>
            <a:pPr marL="18415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neither</a:t>
            </a:r>
            <a:r>
              <a:rPr spc="-55" dirty="0"/>
              <a:t> </a:t>
            </a:r>
            <a:r>
              <a:rPr spc="-5" dirty="0"/>
              <a:t>red,</a:t>
            </a:r>
            <a:r>
              <a:rPr spc="-25" dirty="0"/>
              <a:t> </a:t>
            </a:r>
            <a:r>
              <a:rPr spc="-10" dirty="0"/>
              <a:t>blue,</a:t>
            </a:r>
          </a:p>
          <a:p>
            <a:pPr marL="1841500">
              <a:lnSpc>
                <a:spcPct val="100000"/>
              </a:lnSpc>
            </a:pPr>
            <a:r>
              <a:rPr spc="-5" dirty="0"/>
              <a:t>nor</a:t>
            </a:r>
            <a:r>
              <a:rPr spc="-75" dirty="0"/>
              <a:t> </a:t>
            </a:r>
            <a:r>
              <a:rPr spc="-5" dirty="0"/>
              <a:t>green!";</a:t>
            </a:r>
          </a:p>
          <a:p>
            <a:pPr marL="12700">
              <a:lnSpc>
                <a:spcPct val="100000"/>
              </a:lnSpc>
            </a:pPr>
            <a:r>
              <a:rPr spc="-5" dirty="0"/>
              <a:t>}</a:t>
            </a:r>
          </a:p>
          <a:p>
            <a:pPr marL="12700">
              <a:lnSpc>
                <a:spcPct val="100000"/>
              </a:lnSpc>
            </a:pPr>
            <a:r>
              <a:rPr spc="-10" dirty="0"/>
              <a:t>?&gt;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79" y="257567"/>
            <a:ext cx="8582025" cy="5907405"/>
            <a:chOff x="144779" y="257567"/>
            <a:chExt cx="8582025" cy="5907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146" y="257567"/>
              <a:ext cx="8313415" cy="12313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79" y="644652"/>
              <a:ext cx="3174492" cy="8900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274701"/>
              <a:ext cx="8229600" cy="1143000"/>
            </a:xfrm>
            <a:custGeom>
              <a:avLst/>
              <a:gdLst/>
              <a:ahLst/>
              <a:cxnLst/>
              <a:rect l="l" t="t" r="r" b="b"/>
              <a:pathLst>
                <a:path w="8229600" h="1143000">
                  <a:moveTo>
                    <a:pt x="82296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8229600" y="1143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311" y="658368"/>
              <a:ext cx="3090672" cy="8046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236" y="1507236"/>
              <a:ext cx="8362188" cy="4657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892" y="1463040"/>
              <a:ext cx="8325611" cy="444855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" y="1600136"/>
              <a:ext cx="8229600" cy="4526280"/>
            </a:xfrm>
            <a:custGeom>
              <a:avLst/>
              <a:gdLst/>
              <a:ahLst/>
              <a:cxnLst/>
              <a:rect l="l" t="t" r="r" b="b"/>
              <a:pathLst>
                <a:path w="8229600" h="4526280">
                  <a:moveTo>
                    <a:pt x="8229600" y="0"/>
                  </a:moveTo>
                  <a:lnTo>
                    <a:pt x="0" y="0"/>
                  </a:lnTo>
                  <a:lnTo>
                    <a:pt x="0" y="4526026"/>
                  </a:lnTo>
                  <a:lnTo>
                    <a:pt x="8229600" y="4526026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1600136"/>
              <a:ext cx="8229600" cy="4526280"/>
            </a:xfrm>
            <a:custGeom>
              <a:avLst/>
              <a:gdLst/>
              <a:ahLst/>
              <a:cxnLst/>
              <a:rect l="l" t="t" r="r" b="b"/>
              <a:pathLst>
                <a:path w="8229600" h="4526280">
                  <a:moveTo>
                    <a:pt x="0" y="4526026"/>
                  </a:moveTo>
                  <a:lnTo>
                    <a:pt x="8229600" y="4526026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4526026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5940" y="1528197"/>
            <a:ext cx="7847965" cy="43561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700" spc="-20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7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supports</a:t>
            </a:r>
            <a:r>
              <a:rPr sz="27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different</a:t>
            </a:r>
            <a:r>
              <a:rPr sz="27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kinds</a:t>
            </a:r>
            <a:r>
              <a:rPr sz="27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700" spc="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loops:</a:t>
            </a:r>
            <a:endParaRPr sz="27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0000"/>
                </a:solidFill>
                <a:latin typeface="Constantia"/>
                <a:cs typeface="Constantia"/>
              </a:rPr>
              <a:t>for</a:t>
            </a:r>
            <a:endParaRPr sz="24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1156335" algn="l"/>
              </a:tabLst>
            </a:pP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lo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op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ou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bloc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k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of 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ode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numbe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000" spc="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times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10" dirty="0">
                <a:solidFill>
                  <a:srgbClr val="FF0000"/>
                </a:solidFill>
                <a:latin typeface="Constantia"/>
                <a:cs typeface="Constantia"/>
              </a:rPr>
              <a:t>foreach</a:t>
            </a:r>
            <a:endParaRPr sz="24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505"/>
              </a:spcBef>
              <a:buFont typeface="Wingdings"/>
              <a:buChar char=""/>
              <a:tabLst>
                <a:tab pos="1156335" algn="l"/>
              </a:tabLst>
            </a:pP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loops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through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elements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array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10" dirty="0">
                <a:solidFill>
                  <a:srgbClr val="FF0000"/>
                </a:solidFill>
                <a:latin typeface="Constantia"/>
                <a:cs typeface="Constantia"/>
              </a:rPr>
              <a:t>while</a:t>
            </a:r>
            <a:endParaRPr sz="24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1156335" algn="l"/>
              </a:tabLst>
            </a:pP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loops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through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block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0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code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while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specified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condition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endParaRPr sz="2000">
              <a:latin typeface="Constantia"/>
              <a:cs typeface="Constantia"/>
            </a:endParaRPr>
          </a:p>
          <a:p>
            <a:pPr marL="115570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true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0000"/>
                </a:solidFill>
                <a:latin typeface="Constantia"/>
                <a:cs typeface="Constantia"/>
              </a:rPr>
              <a:t>do/while</a:t>
            </a:r>
            <a:endParaRPr sz="2400">
              <a:latin typeface="Constantia"/>
              <a:cs typeface="Constantia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505"/>
              </a:spcBef>
              <a:buFont typeface="Wingdings"/>
              <a:buChar char=""/>
              <a:tabLst>
                <a:tab pos="1156335" algn="l"/>
              </a:tabLst>
            </a:pP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also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loops</a:t>
            </a:r>
            <a:r>
              <a:rPr sz="2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through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block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of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code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while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5" dirty="0">
                <a:solidFill>
                  <a:srgbClr val="001F5F"/>
                </a:solidFill>
                <a:latin typeface="Constantia"/>
                <a:cs typeface="Constantia"/>
              </a:rPr>
              <a:t>specified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condition </a:t>
            </a:r>
            <a:r>
              <a:rPr sz="2000" spc="-4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true</a:t>
            </a:r>
            <a:endParaRPr sz="2000">
              <a:latin typeface="Constantia"/>
              <a:cs typeface="Constant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22794" y="6366620"/>
            <a:ext cx="755735" cy="35847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4648200" y="3048038"/>
            <a:ext cx="4495800" cy="3768725"/>
            <a:chOff x="4648200" y="3048038"/>
            <a:chExt cx="4495800" cy="376872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2007" y="4648200"/>
              <a:ext cx="451992" cy="457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84808" y="3569864"/>
              <a:ext cx="327614" cy="2954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84876" y="5152455"/>
              <a:ext cx="312423" cy="42091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99348" y="3048038"/>
              <a:ext cx="279525" cy="4186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61095" y="3927221"/>
              <a:ext cx="308470" cy="38785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48260" y="6483207"/>
              <a:ext cx="605070" cy="20530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67953" y="6457681"/>
              <a:ext cx="313588" cy="2614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29907" y="6313724"/>
              <a:ext cx="597471" cy="41959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10804" y="6437937"/>
              <a:ext cx="450837" cy="29446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53855" y="6008877"/>
              <a:ext cx="327723" cy="3931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66180" y="6335952"/>
              <a:ext cx="461149" cy="45012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86350" y="6369259"/>
              <a:ext cx="627684" cy="43319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48200" y="6355584"/>
              <a:ext cx="434251" cy="46055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41715" y="4262196"/>
              <a:ext cx="502284" cy="62019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21852" y="5601957"/>
              <a:ext cx="422146" cy="391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79" y="257567"/>
            <a:ext cx="8582025" cy="5907405"/>
            <a:chOff x="144779" y="257567"/>
            <a:chExt cx="8582025" cy="5907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146" y="257567"/>
              <a:ext cx="8313415" cy="12313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79" y="644652"/>
              <a:ext cx="2705100" cy="8900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274701"/>
              <a:ext cx="8229600" cy="1143000"/>
            </a:xfrm>
            <a:custGeom>
              <a:avLst/>
              <a:gdLst/>
              <a:ahLst/>
              <a:cxnLst/>
              <a:rect l="l" t="t" r="r" b="b"/>
              <a:pathLst>
                <a:path w="8229600" h="1143000">
                  <a:moveTo>
                    <a:pt x="82296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8229600" y="1143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311" y="658368"/>
              <a:ext cx="2624328" cy="8046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236" y="1507236"/>
              <a:ext cx="8362188" cy="4657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659" y="1525523"/>
              <a:ext cx="4829556" cy="17312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" y="1600136"/>
              <a:ext cx="8229600" cy="4526280"/>
            </a:xfrm>
            <a:custGeom>
              <a:avLst/>
              <a:gdLst/>
              <a:ahLst/>
              <a:cxnLst/>
              <a:rect l="l" t="t" r="r" b="b"/>
              <a:pathLst>
                <a:path w="8229600" h="4526280">
                  <a:moveTo>
                    <a:pt x="8229600" y="0"/>
                  </a:moveTo>
                  <a:lnTo>
                    <a:pt x="0" y="0"/>
                  </a:lnTo>
                  <a:lnTo>
                    <a:pt x="0" y="4526026"/>
                  </a:lnTo>
                  <a:lnTo>
                    <a:pt x="8229600" y="4526026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1600136"/>
              <a:ext cx="8229600" cy="4526280"/>
            </a:xfrm>
            <a:custGeom>
              <a:avLst/>
              <a:gdLst/>
              <a:ahLst/>
              <a:cxnLst/>
              <a:rect l="l" t="t" r="r" b="b"/>
              <a:pathLst>
                <a:path w="8229600" h="4526280">
                  <a:moveTo>
                    <a:pt x="0" y="4526026"/>
                  </a:moveTo>
                  <a:lnTo>
                    <a:pt x="8229600" y="4526026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4526026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5940" y="1653362"/>
            <a:ext cx="44570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onstantia"/>
                <a:cs typeface="Constantia"/>
              </a:rPr>
              <a:t>for</a:t>
            </a:r>
            <a:r>
              <a:rPr sz="2000" spc="-9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loop</a:t>
            </a:r>
            <a:r>
              <a:rPr sz="2000" spc="-6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has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following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syntax:</a:t>
            </a:r>
            <a:endParaRPr sz="2000">
              <a:latin typeface="Constantia"/>
              <a:cs typeface="Constant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47800" y="2133600"/>
            <a:ext cx="5181600" cy="3347085"/>
            <a:chOff x="1447800" y="2133600"/>
            <a:chExt cx="5181600" cy="3347085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7800" y="3581400"/>
              <a:ext cx="4876800" cy="189928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7800" y="2133600"/>
              <a:ext cx="5181600" cy="137667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79" y="257567"/>
            <a:ext cx="8582025" cy="5907405"/>
            <a:chOff x="144779" y="257567"/>
            <a:chExt cx="8582025" cy="5907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146" y="257567"/>
              <a:ext cx="8313415" cy="12313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79" y="644652"/>
              <a:ext cx="3736848" cy="8900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274701"/>
              <a:ext cx="8229600" cy="1143000"/>
            </a:xfrm>
            <a:custGeom>
              <a:avLst/>
              <a:gdLst/>
              <a:ahLst/>
              <a:cxnLst/>
              <a:rect l="l" t="t" r="r" b="b"/>
              <a:pathLst>
                <a:path w="8229600" h="1143000">
                  <a:moveTo>
                    <a:pt x="82296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8229600" y="1143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311" y="658368"/>
              <a:ext cx="3653028" cy="8046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236" y="1507236"/>
              <a:ext cx="8362188" cy="4657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315" y="1502664"/>
              <a:ext cx="8028432" cy="13395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" y="1600136"/>
              <a:ext cx="8229600" cy="4526280"/>
            </a:xfrm>
            <a:custGeom>
              <a:avLst/>
              <a:gdLst/>
              <a:ahLst/>
              <a:cxnLst/>
              <a:rect l="l" t="t" r="r" b="b"/>
              <a:pathLst>
                <a:path w="8229600" h="4526280">
                  <a:moveTo>
                    <a:pt x="8229600" y="0"/>
                  </a:moveTo>
                  <a:lnTo>
                    <a:pt x="0" y="0"/>
                  </a:lnTo>
                  <a:lnTo>
                    <a:pt x="0" y="4526026"/>
                  </a:lnTo>
                  <a:lnTo>
                    <a:pt x="8229600" y="4526026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1600136"/>
              <a:ext cx="8229600" cy="4526280"/>
            </a:xfrm>
            <a:custGeom>
              <a:avLst/>
              <a:gdLst/>
              <a:ahLst/>
              <a:cxnLst/>
              <a:rect l="l" t="t" r="r" b="b"/>
              <a:pathLst>
                <a:path w="8229600" h="4526280">
                  <a:moveTo>
                    <a:pt x="0" y="4526026"/>
                  </a:moveTo>
                  <a:lnTo>
                    <a:pt x="8229600" y="4526026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4526026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5940" y="1568615"/>
            <a:ext cx="7392670" cy="1196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2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25" dirty="0">
                <a:solidFill>
                  <a:srgbClr val="001F5F"/>
                </a:solidFill>
                <a:latin typeface="Constantia"/>
                <a:cs typeface="Constantia"/>
              </a:rPr>
              <a:t>works</a:t>
            </a:r>
            <a:r>
              <a:rPr sz="3200" spc="-1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15" dirty="0">
                <a:solidFill>
                  <a:srgbClr val="001F5F"/>
                </a:solidFill>
                <a:latin typeface="Constantia"/>
                <a:cs typeface="Constantia"/>
              </a:rPr>
              <a:t>only</a:t>
            </a:r>
            <a:r>
              <a:rPr sz="3200" spc="-1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32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30" dirty="0">
                <a:solidFill>
                  <a:srgbClr val="001F5F"/>
                </a:solidFill>
                <a:latin typeface="Constantia"/>
                <a:cs typeface="Constantia"/>
              </a:rPr>
              <a:t>arrays,</a:t>
            </a:r>
            <a:r>
              <a:rPr sz="32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32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3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used</a:t>
            </a:r>
            <a:r>
              <a:rPr sz="32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2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3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loop </a:t>
            </a:r>
            <a:r>
              <a:rPr sz="3200" spc="-7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15" dirty="0">
                <a:solidFill>
                  <a:srgbClr val="001F5F"/>
                </a:solidFill>
                <a:latin typeface="Constantia"/>
                <a:cs typeface="Constantia"/>
              </a:rPr>
              <a:t>through</a:t>
            </a:r>
            <a:r>
              <a:rPr sz="3200" spc="-1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each</a:t>
            </a:r>
            <a:r>
              <a:rPr sz="32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10" dirty="0">
                <a:solidFill>
                  <a:srgbClr val="001F5F"/>
                </a:solidFill>
                <a:latin typeface="Constantia"/>
                <a:cs typeface="Constantia"/>
              </a:rPr>
              <a:t>key/value</a:t>
            </a:r>
            <a:r>
              <a:rPr sz="32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pair</a:t>
            </a:r>
            <a:r>
              <a:rPr sz="32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32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32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75" dirty="0">
                <a:solidFill>
                  <a:srgbClr val="001F5F"/>
                </a:solidFill>
                <a:latin typeface="Constantia"/>
                <a:cs typeface="Constantia"/>
              </a:rPr>
              <a:t>array.</a:t>
            </a:r>
            <a:endParaRPr sz="3200">
              <a:latin typeface="Constantia"/>
              <a:cs typeface="Constant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22794" y="6366620"/>
            <a:ext cx="755735" cy="35847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66800" y="2895561"/>
            <a:ext cx="8077200" cy="3921125"/>
            <a:chOff x="1066800" y="2895561"/>
            <a:chExt cx="8077200" cy="392112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2006" y="4648200"/>
              <a:ext cx="451992" cy="457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84808" y="3569864"/>
              <a:ext cx="327614" cy="2954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84876" y="5152455"/>
              <a:ext cx="312423" cy="42091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99348" y="3048038"/>
              <a:ext cx="279525" cy="4186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61094" y="3927220"/>
              <a:ext cx="308470" cy="38785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48260" y="6483207"/>
              <a:ext cx="605070" cy="20530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67953" y="6457681"/>
              <a:ext cx="313588" cy="2614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29907" y="6313724"/>
              <a:ext cx="597471" cy="41959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10805" y="6437937"/>
              <a:ext cx="450837" cy="29446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53856" y="6008877"/>
              <a:ext cx="327723" cy="3931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66180" y="6335951"/>
              <a:ext cx="461149" cy="45012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86350" y="6369259"/>
              <a:ext cx="627684" cy="43319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48200" y="6355583"/>
              <a:ext cx="434251" cy="46055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41715" y="4262196"/>
              <a:ext cx="502284" cy="62019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21852" y="5601957"/>
              <a:ext cx="422146" cy="39126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66800" y="2895561"/>
              <a:ext cx="3505200" cy="110747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66800" y="3962399"/>
              <a:ext cx="5467731" cy="19812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79" y="257567"/>
            <a:ext cx="8615680" cy="2601595"/>
            <a:chOff x="144779" y="257567"/>
            <a:chExt cx="8615680" cy="26015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146" y="257567"/>
              <a:ext cx="8313415" cy="12313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79" y="644652"/>
              <a:ext cx="4238244" cy="8900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274701"/>
              <a:ext cx="8229600" cy="1143000"/>
            </a:xfrm>
            <a:custGeom>
              <a:avLst/>
              <a:gdLst/>
              <a:ahLst/>
              <a:cxnLst/>
              <a:rect l="l" t="t" r="r" b="b"/>
              <a:pathLst>
                <a:path w="8229600" h="1143000">
                  <a:moveTo>
                    <a:pt x="82296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8229600" y="1143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311" y="658368"/>
              <a:ext cx="4151376" cy="8046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236" y="1507236"/>
              <a:ext cx="8362188" cy="13517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315" y="1466087"/>
              <a:ext cx="8517636" cy="1278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" y="1600200"/>
              <a:ext cx="8229600" cy="1219200"/>
            </a:xfrm>
            <a:custGeom>
              <a:avLst/>
              <a:gdLst/>
              <a:ahLst/>
              <a:cxnLst/>
              <a:rect l="l" t="t" r="r" b="b"/>
              <a:pathLst>
                <a:path w="8229600" h="1219200">
                  <a:moveTo>
                    <a:pt x="822960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8229600" y="12192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1600200"/>
              <a:ext cx="8229600" cy="1219200"/>
            </a:xfrm>
            <a:custGeom>
              <a:avLst/>
              <a:gdLst/>
              <a:ahLst/>
              <a:cxnLst/>
              <a:rect l="l" t="t" r="r" b="b"/>
              <a:pathLst>
                <a:path w="8229600" h="1219200">
                  <a:moveTo>
                    <a:pt x="0" y="1219200"/>
                  </a:moveTo>
                  <a:lnTo>
                    <a:pt x="8229600" y="12192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5940" y="1580844"/>
            <a:ext cx="7967980" cy="1099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3200" spc="-10" dirty="0">
                <a:solidFill>
                  <a:srgbClr val="FF0000"/>
                </a:solidFill>
                <a:latin typeface="Constantia"/>
                <a:cs typeface="Constantia"/>
              </a:rPr>
              <a:t>while </a:t>
            </a:r>
            <a:r>
              <a:rPr sz="3200" spc="-5" dirty="0">
                <a:solidFill>
                  <a:srgbClr val="FF0000"/>
                </a:solidFill>
                <a:latin typeface="Constantia"/>
                <a:cs typeface="Constantia"/>
              </a:rPr>
              <a:t>loop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loops </a:t>
            </a:r>
            <a:r>
              <a:rPr sz="3200" spc="-15" dirty="0">
                <a:solidFill>
                  <a:srgbClr val="001F5F"/>
                </a:solidFill>
                <a:latin typeface="Constantia"/>
                <a:cs typeface="Constantia"/>
              </a:rPr>
              <a:t>through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a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block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of </a:t>
            </a:r>
            <a:r>
              <a:rPr sz="32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65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3200" spc="-10" dirty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3200" spc="-1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as</a:t>
            </a:r>
            <a:r>
              <a:rPr sz="32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lo</a:t>
            </a:r>
            <a:r>
              <a:rPr sz="3200" spc="-1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3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as</a:t>
            </a:r>
            <a:r>
              <a:rPr sz="3200" spc="-1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3200" spc="-1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speci</a:t>
            </a:r>
            <a:r>
              <a:rPr sz="3200" spc="70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ie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3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65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3200" spc="-1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ditio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3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3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true.</a:t>
            </a:r>
            <a:endParaRPr sz="3200">
              <a:latin typeface="Constantia"/>
              <a:cs typeface="Constant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641715" y="3927221"/>
            <a:ext cx="502284" cy="1145540"/>
            <a:chOff x="8641715" y="3927221"/>
            <a:chExt cx="502284" cy="114554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7866" y="4681250"/>
              <a:ext cx="436133" cy="3910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61095" y="3927221"/>
              <a:ext cx="308470" cy="38785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41715" y="4262196"/>
              <a:ext cx="502284" cy="620191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784808" y="3569864"/>
            <a:ext cx="327614" cy="29541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7129906" y="5152455"/>
            <a:ext cx="2005330" cy="1581150"/>
            <a:chOff x="7129906" y="5152455"/>
            <a:chExt cx="2005330" cy="1581150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84876" y="5152455"/>
              <a:ext cx="312423" cy="4209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48260" y="6483207"/>
              <a:ext cx="605070" cy="20530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67952" y="6457681"/>
              <a:ext cx="313588" cy="2614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29906" y="6313724"/>
              <a:ext cx="597471" cy="41959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10804" y="6437937"/>
              <a:ext cx="450837" cy="29446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53855" y="6008877"/>
              <a:ext cx="327723" cy="3931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30738" y="5611385"/>
              <a:ext cx="404372" cy="36769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799348" y="3048038"/>
            <a:ext cx="279525" cy="41868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322794" y="6366620"/>
            <a:ext cx="755735" cy="35847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766180" y="6335952"/>
            <a:ext cx="461149" cy="450122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1295400" y="4267200"/>
            <a:ext cx="4418965" cy="2549525"/>
            <a:chOff x="1295400" y="4267200"/>
            <a:chExt cx="4418965" cy="2549525"/>
          </a:xfrm>
        </p:grpSpPr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86350" y="6369259"/>
              <a:ext cx="627684" cy="43319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48200" y="6355584"/>
              <a:ext cx="434251" cy="46055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5400" y="4267200"/>
              <a:ext cx="3703574" cy="2286000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41213" y="2927797"/>
            <a:ext cx="3687986" cy="1218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79" y="257567"/>
            <a:ext cx="8582025" cy="3515995"/>
            <a:chOff x="144779" y="257567"/>
            <a:chExt cx="8582025" cy="35159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146" y="257567"/>
              <a:ext cx="8313415" cy="12313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79" y="644652"/>
              <a:ext cx="4771644" cy="8900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274701"/>
              <a:ext cx="8229600" cy="1143000"/>
            </a:xfrm>
            <a:custGeom>
              <a:avLst/>
              <a:gdLst/>
              <a:ahLst/>
              <a:cxnLst/>
              <a:rect l="l" t="t" r="r" b="b"/>
              <a:pathLst>
                <a:path w="8229600" h="1143000">
                  <a:moveTo>
                    <a:pt x="82296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8229600" y="1143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311" y="658368"/>
              <a:ext cx="4690872" cy="8046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236" y="1507236"/>
              <a:ext cx="8362188" cy="22661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892" y="1635251"/>
              <a:ext cx="8388096" cy="20116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" y="1600200"/>
              <a:ext cx="8229600" cy="2133600"/>
            </a:xfrm>
            <a:custGeom>
              <a:avLst/>
              <a:gdLst/>
              <a:ahLst/>
              <a:cxnLst/>
              <a:rect l="l" t="t" r="r" b="b"/>
              <a:pathLst>
                <a:path w="8229600" h="2133600">
                  <a:moveTo>
                    <a:pt x="8229600" y="0"/>
                  </a:moveTo>
                  <a:lnTo>
                    <a:pt x="0" y="0"/>
                  </a:lnTo>
                  <a:lnTo>
                    <a:pt x="0" y="2133600"/>
                  </a:lnTo>
                  <a:lnTo>
                    <a:pt x="8229600" y="21336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1600200"/>
              <a:ext cx="8229600" cy="2133600"/>
            </a:xfrm>
            <a:custGeom>
              <a:avLst/>
              <a:gdLst/>
              <a:ahLst/>
              <a:cxnLst/>
              <a:rect l="l" t="t" r="r" b="b"/>
              <a:pathLst>
                <a:path w="8229600" h="2133600">
                  <a:moveTo>
                    <a:pt x="0" y="2133600"/>
                  </a:moveTo>
                  <a:lnTo>
                    <a:pt x="8229600" y="21336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2133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5940" y="1784426"/>
            <a:ext cx="7826375" cy="1754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This</a:t>
            </a:r>
            <a:r>
              <a:rPr sz="27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loop</a:t>
            </a:r>
            <a:r>
              <a:rPr sz="27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Constantia"/>
                <a:cs typeface="Constantia"/>
              </a:rPr>
              <a:t>executes</a:t>
            </a:r>
            <a:r>
              <a:rPr sz="27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700" spc="-1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Constantia"/>
                <a:cs typeface="Constantia"/>
              </a:rPr>
              <a:t>code</a:t>
            </a:r>
            <a:r>
              <a:rPr sz="27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block</a:t>
            </a:r>
            <a:r>
              <a:rPr sz="27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FF0000"/>
                </a:solidFill>
                <a:latin typeface="Constantia"/>
                <a:cs typeface="Constantia"/>
              </a:rPr>
              <a:t>at</a:t>
            </a:r>
            <a:r>
              <a:rPr sz="2700" spc="-7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FF0000"/>
                </a:solidFill>
                <a:latin typeface="Constantia"/>
                <a:cs typeface="Constantia"/>
              </a:rPr>
              <a:t>least</a:t>
            </a:r>
            <a:r>
              <a:rPr sz="2700" spc="-14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FF0000"/>
                </a:solidFill>
                <a:latin typeface="Constantia"/>
                <a:cs typeface="Constantia"/>
              </a:rPr>
              <a:t>once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,</a:t>
            </a:r>
            <a:endParaRPr sz="2700">
              <a:latin typeface="Constantia"/>
              <a:cs typeface="Constantia"/>
            </a:endParaRPr>
          </a:p>
          <a:p>
            <a:pPr marL="355600" marR="5080">
              <a:lnSpc>
                <a:spcPts val="5190"/>
              </a:lnSpc>
              <a:spcBef>
                <a:spcPts val="295"/>
              </a:spcBef>
            </a:pP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2700" spc="-25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700" spc="-3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700" spc="-1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checkin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 i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2700" spc="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700" spc="-15" dirty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7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0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2700" spc="5" dirty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itio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7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7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true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,</a:t>
            </a:r>
            <a:r>
              <a:rPr sz="27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700" spc="-15" dirty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en</a:t>
            </a:r>
            <a:r>
              <a:rPr sz="27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700" spc="-1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will 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repeat</a:t>
            </a:r>
            <a:r>
              <a:rPr sz="27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7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loop</a:t>
            </a:r>
            <a:r>
              <a:rPr sz="27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as</a:t>
            </a:r>
            <a:r>
              <a:rPr sz="27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long</a:t>
            </a:r>
            <a:r>
              <a:rPr sz="27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as</a:t>
            </a:r>
            <a:r>
              <a:rPr sz="27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7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condition</a:t>
            </a:r>
            <a:r>
              <a:rPr sz="27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7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true.</a:t>
            </a:r>
            <a:endParaRPr sz="2700">
              <a:latin typeface="Constantia"/>
              <a:cs typeface="Constant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84808" y="3569864"/>
            <a:ext cx="327614" cy="29541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99348" y="3048038"/>
            <a:ext cx="279525" cy="41868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22794" y="6366620"/>
            <a:ext cx="755735" cy="35847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66180" y="6335952"/>
            <a:ext cx="461149" cy="450122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4648200" y="6355584"/>
            <a:ext cx="1066165" cy="461009"/>
            <a:chOff x="4648200" y="6355584"/>
            <a:chExt cx="1066165" cy="461009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86350" y="6369259"/>
              <a:ext cx="627684" cy="43319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48200" y="6355584"/>
              <a:ext cx="434251" cy="460552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8641715" y="3927221"/>
            <a:ext cx="502284" cy="1145540"/>
            <a:chOff x="8641715" y="3927221"/>
            <a:chExt cx="502284" cy="1145540"/>
          </a:xfrm>
        </p:grpSpPr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07866" y="4681250"/>
              <a:ext cx="436133" cy="39109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61095" y="3927221"/>
              <a:ext cx="308470" cy="387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41715" y="4262196"/>
              <a:ext cx="502284" cy="620191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381000" y="3733736"/>
            <a:ext cx="8754110" cy="2999740"/>
            <a:chOff x="381000" y="3733736"/>
            <a:chExt cx="8754110" cy="2999740"/>
          </a:xfrm>
        </p:grpSpPr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1000" y="3733799"/>
              <a:ext cx="3810000" cy="14478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84876" y="5152455"/>
              <a:ext cx="312423" cy="42091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48260" y="6483207"/>
              <a:ext cx="605070" cy="20530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67953" y="6457681"/>
              <a:ext cx="313588" cy="2614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29906" y="6313724"/>
              <a:ext cx="597471" cy="41959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10805" y="6437937"/>
              <a:ext cx="450837" cy="29446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53856" y="6008877"/>
              <a:ext cx="327723" cy="39317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30739" y="5611385"/>
              <a:ext cx="404372" cy="36769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19600" y="3733736"/>
              <a:ext cx="3668649" cy="22400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612647"/>
            <a:ext cx="8542020" cy="6258560"/>
            <a:chOff x="256031" y="612647"/>
            <a:chExt cx="8542020" cy="62585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678176"/>
              <a:ext cx="8343900" cy="61798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1" y="612647"/>
              <a:ext cx="8542020" cy="62453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61999"/>
              <a:ext cx="8229600" cy="6096000"/>
            </a:xfrm>
            <a:custGeom>
              <a:avLst/>
              <a:gdLst/>
              <a:ahLst/>
              <a:cxnLst/>
              <a:rect l="l" t="t" r="r" b="b"/>
              <a:pathLst>
                <a:path w="8229600" h="6096000">
                  <a:moveTo>
                    <a:pt x="8229600" y="0"/>
                  </a:moveTo>
                  <a:lnTo>
                    <a:pt x="0" y="0"/>
                  </a:lnTo>
                  <a:lnTo>
                    <a:pt x="0" y="6096000"/>
                  </a:lnTo>
                  <a:lnTo>
                    <a:pt x="8229600" y="6096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761999"/>
              <a:ext cx="8229600" cy="6096000"/>
            </a:xfrm>
            <a:custGeom>
              <a:avLst/>
              <a:gdLst/>
              <a:ahLst/>
              <a:cxnLst/>
              <a:rect l="l" t="t" r="r" b="b"/>
              <a:pathLst>
                <a:path w="8229600" h="6096000">
                  <a:moveTo>
                    <a:pt x="0" y="6096000"/>
                  </a:moveTo>
                  <a:lnTo>
                    <a:pt x="8229600" y="6096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096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676079"/>
            <a:ext cx="7986395" cy="581025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44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3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110" dirty="0">
                <a:solidFill>
                  <a:srgbClr val="001F5F"/>
                </a:solidFill>
                <a:latin typeface="Constantia"/>
                <a:cs typeface="Constantia"/>
              </a:rPr>
              <a:t>PHP,</a:t>
            </a:r>
            <a:r>
              <a:rPr sz="30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15" dirty="0">
                <a:solidFill>
                  <a:srgbClr val="001F5F"/>
                </a:solidFill>
                <a:latin typeface="Constantia"/>
                <a:cs typeface="Constantia"/>
              </a:rPr>
              <a:t>there</a:t>
            </a:r>
            <a:r>
              <a:rPr sz="3000" spc="-1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15" dirty="0">
                <a:solidFill>
                  <a:srgbClr val="001F5F"/>
                </a:solidFill>
                <a:latin typeface="Constantia"/>
                <a:cs typeface="Constantia"/>
              </a:rPr>
              <a:t>are</a:t>
            </a:r>
            <a:r>
              <a:rPr sz="3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15" dirty="0">
                <a:solidFill>
                  <a:srgbClr val="001F5F"/>
                </a:solidFill>
                <a:latin typeface="Constantia"/>
                <a:cs typeface="Constantia"/>
              </a:rPr>
              <a:t>three</a:t>
            </a:r>
            <a:r>
              <a:rPr sz="3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types</a:t>
            </a:r>
            <a:r>
              <a:rPr sz="30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30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20" dirty="0">
                <a:solidFill>
                  <a:srgbClr val="001F5F"/>
                </a:solidFill>
                <a:latin typeface="Constantia"/>
                <a:cs typeface="Constantia"/>
              </a:rPr>
              <a:t>arrays:</a:t>
            </a:r>
            <a:endParaRPr sz="3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65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600" b="1" spc="-5" dirty="0">
                <a:solidFill>
                  <a:srgbClr val="FF0000"/>
                </a:solidFill>
                <a:latin typeface="Constantia"/>
                <a:cs typeface="Constantia"/>
              </a:rPr>
              <a:t>Indexed</a:t>
            </a:r>
            <a:r>
              <a:rPr sz="2600" b="1" spc="-114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600" b="1" spc="-25" dirty="0">
                <a:solidFill>
                  <a:srgbClr val="FF0000"/>
                </a:solidFill>
                <a:latin typeface="Constantia"/>
                <a:cs typeface="Constantia"/>
              </a:rPr>
              <a:t>arrays</a:t>
            </a:r>
            <a:r>
              <a:rPr sz="2600" b="1" spc="-6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-</a:t>
            </a:r>
            <a:r>
              <a:rPr sz="26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25" dirty="0">
                <a:solidFill>
                  <a:srgbClr val="001F5F"/>
                </a:solidFill>
                <a:latin typeface="Constantia"/>
                <a:cs typeface="Constantia"/>
              </a:rPr>
              <a:t>Arrays</a:t>
            </a:r>
            <a:r>
              <a:rPr sz="26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26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6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numeric</a:t>
            </a:r>
            <a:r>
              <a:rPr sz="26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index</a:t>
            </a:r>
            <a:endParaRPr sz="26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560"/>
              </a:spcBef>
              <a:buFont typeface="Wingdings"/>
              <a:buChar char=""/>
              <a:tabLst>
                <a:tab pos="1156335" algn="l"/>
              </a:tabLst>
            </a:pP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Using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array()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function</a:t>
            </a:r>
            <a:endParaRPr sz="2200">
              <a:latin typeface="Constantia"/>
              <a:cs typeface="Constantia"/>
            </a:endParaRPr>
          </a:p>
          <a:p>
            <a:pPr marL="1612900" lvl="3" indent="-229235">
              <a:lnSpc>
                <a:spcPct val="100000"/>
              </a:lnSpc>
              <a:spcBef>
                <a:spcPts val="470"/>
              </a:spcBef>
              <a:buFont typeface="Wingdings"/>
              <a:buChar char=""/>
              <a:tabLst>
                <a:tab pos="1613535" algn="l"/>
              </a:tabLst>
            </a:pP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$cars</a:t>
            </a:r>
            <a:r>
              <a:rPr sz="19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=</a:t>
            </a:r>
            <a:r>
              <a:rPr sz="19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25" dirty="0">
                <a:solidFill>
                  <a:srgbClr val="001F5F"/>
                </a:solidFill>
                <a:latin typeface="Constantia"/>
                <a:cs typeface="Constantia"/>
              </a:rPr>
              <a:t>array("Volvo",</a:t>
            </a:r>
            <a:r>
              <a:rPr sz="1900" spc="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"BMW",</a:t>
            </a:r>
            <a:r>
              <a:rPr sz="19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30" dirty="0">
                <a:solidFill>
                  <a:srgbClr val="001F5F"/>
                </a:solidFill>
                <a:latin typeface="Constantia"/>
                <a:cs typeface="Constantia"/>
              </a:rPr>
              <a:t>"Toyota");</a:t>
            </a:r>
            <a:endParaRPr sz="19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515"/>
              </a:spcBef>
              <a:buFont typeface="Wingdings"/>
              <a:buChar char=""/>
              <a:tabLst>
                <a:tab pos="1156335" algn="l"/>
                <a:tab pos="1673860" algn="l"/>
              </a:tabLst>
            </a:pP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On	the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45" dirty="0">
                <a:solidFill>
                  <a:srgbClr val="001F5F"/>
                </a:solidFill>
                <a:latin typeface="Constantia"/>
                <a:cs typeface="Constantia"/>
              </a:rPr>
              <a:t>fly</a:t>
            </a:r>
            <a:endParaRPr sz="2200">
              <a:latin typeface="Constantia"/>
              <a:cs typeface="Constantia"/>
            </a:endParaRPr>
          </a:p>
          <a:p>
            <a:pPr marL="1612900" lvl="3" indent="-229235">
              <a:lnSpc>
                <a:spcPct val="100000"/>
              </a:lnSpc>
              <a:spcBef>
                <a:spcPts val="470"/>
              </a:spcBef>
              <a:buFont typeface="Wingdings"/>
              <a:buChar char=""/>
              <a:tabLst>
                <a:tab pos="1613535" algn="l"/>
              </a:tabLst>
            </a:pPr>
            <a:r>
              <a:rPr sz="1900" spc="-30" dirty="0">
                <a:solidFill>
                  <a:srgbClr val="001F5F"/>
                </a:solidFill>
                <a:latin typeface="Constantia"/>
                <a:cs typeface="Constantia"/>
              </a:rPr>
              <a:t>$cars[0]=“Volvo”;</a:t>
            </a:r>
            <a:r>
              <a:rPr sz="1900" spc="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001F5F"/>
                </a:solidFill>
                <a:latin typeface="Constantia"/>
                <a:cs typeface="Constantia"/>
              </a:rPr>
              <a:t>$cars[1]=“BMW”;</a:t>
            </a:r>
            <a:endParaRPr sz="19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58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600" b="1" spc="-15" dirty="0">
                <a:solidFill>
                  <a:srgbClr val="FF0000"/>
                </a:solidFill>
                <a:latin typeface="Constantia"/>
                <a:cs typeface="Constantia"/>
              </a:rPr>
              <a:t>Associative</a:t>
            </a:r>
            <a:r>
              <a:rPr sz="2600" b="1" spc="-14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600" b="1" spc="-25" dirty="0">
                <a:solidFill>
                  <a:srgbClr val="FF0000"/>
                </a:solidFill>
                <a:latin typeface="Constantia"/>
                <a:cs typeface="Constantia"/>
              </a:rPr>
              <a:t>arrays</a:t>
            </a:r>
            <a:r>
              <a:rPr sz="2600" b="1" spc="-5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-</a:t>
            </a:r>
            <a:r>
              <a:rPr sz="26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25" dirty="0">
                <a:solidFill>
                  <a:srgbClr val="001F5F"/>
                </a:solidFill>
                <a:latin typeface="Constantia"/>
                <a:cs typeface="Constantia"/>
              </a:rPr>
              <a:t>Arrays</a:t>
            </a:r>
            <a:r>
              <a:rPr sz="26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26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named </a:t>
            </a:r>
            <a:r>
              <a:rPr sz="2600" spc="-25" dirty="0">
                <a:solidFill>
                  <a:srgbClr val="001F5F"/>
                </a:solidFill>
                <a:latin typeface="Constantia"/>
                <a:cs typeface="Constantia"/>
              </a:rPr>
              <a:t>keys</a:t>
            </a:r>
            <a:endParaRPr sz="26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555"/>
              </a:spcBef>
              <a:buFont typeface="Wingdings"/>
              <a:buChar char=""/>
              <a:tabLst>
                <a:tab pos="1156335" algn="l"/>
              </a:tabLst>
            </a:pP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Using</a:t>
            </a:r>
            <a:r>
              <a:rPr sz="22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array()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function</a:t>
            </a:r>
            <a:endParaRPr sz="2200">
              <a:latin typeface="Constantia"/>
              <a:cs typeface="Constantia"/>
            </a:endParaRPr>
          </a:p>
          <a:p>
            <a:pPr marL="1612900" lvl="3" indent="-229235">
              <a:lnSpc>
                <a:spcPct val="100000"/>
              </a:lnSpc>
              <a:spcBef>
                <a:spcPts val="470"/>
              </a:spcBef>
              <a:buFont typeface="Wingdings"/>
              <a:buChar char=""/>
              <a:tabLst>
                <a:tab pos="1613535" algn="l"/>
              </a:tabLst>
            </a:pPr>
            <a:r>
              <a:rPr sz="1900" spc="-15" dirty="0">
                <a:solidFill>
                  <a:srgbClr val="001F5F"/>
                </a:solidFill>
                <a:latin typeface="Constantia"/>
                <a:cs typeface="Constantia"/>
              </a:rPr>
              <a:t>$age</a:t>
            </a:r>
            <a:r>
              <a:rPr sz="19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=</a:t>
            </a:r>
            <a:r>
              <a:rPr sz="19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001F5F"/>
                </a:solidFill>
                <a:latin typeface="Constantia"/>
                <a:cs typeface="Constantia"/>
              </a:rPr>
              <a:t>array("Peter"=&gt;"35",</a:t>
            </a:r>
            <a:r>
              <a:rPr sz="1900" spc="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"Ben"=&gt;"37",</a:t>
            </a:r>
            <a:r>
              <a:rPr sz="1900" spc="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"Joe"=&gt;"43");</a:t>
            </a:r>
            <a:endParaRPr sz="19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515"/>
              </a:spcBef>
              <a:buFont typeface="Wingdings"/>
              <a:buChar char=""/>
              <a:tabLst>
                <a:tab pos="1156335" algn="l"/>
                <a:tab pos="1673860" algn="l"/>
              </a:tabLst>
            </a:pP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On	the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45" dirty="0">
                <a:solidFill>
                  <a:srgbClr val="001F5F"/>
                </a:solidFill>
                <a:latin typeface="Constantia"/>
                <a:cs typeface="Constantia"/>
              </a:rPr>
              <a:t>fly</a:t>
            </a:r>
            <a:endParaRPr sz="2200">
              <a:latin typeface="Constantia"/>
              <a:cs typeface="Constantia"/>
            </a:endParaRPr>
          </a:p>
          <a:p>
            <a:pPr marL="1612900" lvl="3" indent="-229235">
              <a:lnSpc>
                <a:spcPct val="100000"/>
              </a:lnSpc>
              <a:spcBef>
                <a:spcPts val="470"/>
              </a:spcBef>
              <a:buFont typeface="Wingdings"/>
              <a:buChar char=""/>
              <a:tabLst>
                <a:tab pos="1613535" algn="l"/>
              </a:tabLst>
            </a:pPr>
            <a:r>
              <a:rPr sz="1900" spc="-15" dirty="0">
                <a:solidFill>
                  <a:srgbClr val="001F5F"/>
                </a:solidFill>
                <a:latin typeface="Constantia"/>
                <a:cs typeface="Constantia"/>
              </a:rPr>
              <a:t>$age['Peter']</a:t>
            </a:r>
            <a:r>
              <a:rPr sz="19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=</a:t>
            </a:r>
            <a:r>
              <a:rPr sz="19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"35";</a:t>
            </a:r>
            <a:r>
              <a:rPr sz="1900" spc="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$age['Ben']</a:t>
            </a:r>
            <a:r>
              <a:rPr sz="19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=</a:t>
            </a:r>
            <a:r>
              <a:rPr sz="19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"37";</a:t>
            </a:r>
            <a:r>
              <a:rPr sz="1900" spc="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5" dirty="0">
                <a:solidFill>
                  <a:srgbClr val="001F5F"/>
                </a:solidFill>
                <a:latin typeface="Constantia"/>
                <a:cs typeface="Constantia"/>
              </a:rPr>
              <a:t>$age['Joe']</a:t>
            </a:r>
            <a:r>
              <a:rPr sz="1900" spc="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=</a:t>
            </a:r>
            <a:r>
              <a:rPr sz="19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"43";</a:t>
            </a:r>
            <a:endParaRPr sz="1900">
              <a:latin typeface="Constantia"/>
              <a:cs typeface="Constantia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8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600" b="1" spc="-5" dirty="0">
                <a:solidFill>
                  <a:srgbClr val="FF0000"/>
                </a:solidFill>
                <a:latin typeface="Constantia"/>
                <a:cs typeface="Constantia"/>
              </a:rPr>
              <a:t>Multidimensional</a:t>
            </a:r>
            <a:r>
              <a:rPr sz="2600" b="1" spc="-12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600" b="1" spc="-25" dirty="0">
                <a:solidFill>
                  <a:srgbClr val="FF0000"/>
                </a:solidFill>
                <a:latin typeface="Constantia"/>
                <a:cs typeface="Constantia"/>
              </a:rPr>
              <a:t>arrays</a:t>
            </a:r>
            <a:r>
              <a:rPr sz="2600" b="1" spc="-5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-</a:t>
            </a:r>
            <a:r>
              <a:rPr sz="26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25" dirty="0">
                <a:solidFill>
                  <a:srgbClr val="001F5F"/>
                </a:solidFill>
                <a:latin typeface="Constantia"/>
                <a:cs typeface="Constantia"/>
              </a:rPr>
              <a:t>Arrays</a:t>
            </a:r>
            <a:r>
              <a:rPr sz="26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Constantia"/>
                <a:cs typeface="Constantia"/>
              </a:rPr>
              <a:t>containing</a:t>
            </a:r>
            <a:r>
              <a:rPr sz="26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one </a:t>
            </a:r>
            <a:r>
              <a:rPr sz="2600" spc="-6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26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15" dirty="0">
                <a:solidFill>
                  <a:srgbClr val="001F5F"/>
                </a:solidFill>
                <a:latin typeface="Constantia"/>
                <a:cs typeface="Constantia"/>
              </a:rPr>
              <a:t>more</a:t>
            </a:r>
            <a:r>
              <a:rPr sz="26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25" dirty="0">
                <a:solidFill>
                  <a:srgbClr val="001F5F"/>
                </a:solidFill>
                <a:latin typeface="Constantia"/>
                <a:cs typeface="Constantia"/>
              </a:rPr>
              <a:t>arrays</a:t>
            </a:r>
            <a:endParaRPr sz="26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555"/>
              </a:spcBef>
              <a:buFont typeface="Wingdings"/>
              <a:buChar char=""/>
              <a:tabLst>
                <a:tab pos="1156335" algn="l"/>
              </a:tabLst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$cars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=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array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(array("Volvo",22,18),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array("BMW",15,13));</a:t>
            </a:r>
            <a:endParaRPr sz="22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0"/>
            <a:ext cx="8568055" cy="803275"/>
            <a:chOff x="144779" y="0"/>
            <a:chExt cx="8568055" cy="8032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0"/>
              <a:ext cx="8336280" cy="7665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3236975" cy="8031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12"/>
              <a:ext cx="8229600" cy="685800"/>
            </a:xfrm>
            <a:custGeom>
              <a:avLst/>
              <a:gdLst/>
              <a:ahLst/>
              <a:cxnLst/>
              <a:rect l="l" t="t" r="r" b="b"/>
              <a:pathLst>
                <a:path w="8229600" h="685800">
                  <a:moveTo>
                    <a:pt x="8229600" y="0"/>
                  </a:moveTo>
                  <a:lnTo>
                    <a:pt x="0" y="0"/>
                  </a:lnTo>
                  <a:lnTo>
                    <a:pt x="0" y="685533"/>
                  </a:lnTo>
                  <a:lnTo>
                    <a:pt x="8229600" y="6855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3154679" cy="7315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2420" y="678167"/>
            <a:ext cx="8404860" cy="1105535"/>
            <a:chOff x="312420" y="678167"/>
            <a:chExt cx="8404860" cy="11055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0" y="678167"/>
              <a:ext cx="8343900" cy="11049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420" y="733044"/>
              <a:ext cx="7920228" cy="5699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62000"/>
              <a:ext cx="8229600" cy="990600"/>
            </a:xfrm>
            <a:custGeom>
              <a:avLst/>
              <a:gdLst/>
              <a:ahLst/>
              <a:cxnLst/>
              <a:rect l="l" t="t" r="r" b="b"/>
              <a:pathLst>
                <a:path w="8229600" h="990600">
                  <a:moveTo>
                    <a:pt x="82296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229600" y="9906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762000"/>
              <a:ext cx="8229600" cy="990600"/>
            </a:xfrm>
            <a:custGeom>
              <a:avLst/>
              <a:gdLst/>
              <a:ahLst/>
              <a:cxnLst/>
              <a:rect l="l" t="t" r="r" b="b"/>
              <a:pathLst>
                <a:path w="8229600" h="990600">
                  <a:moveTo>
                    <a:pt x="0" y="990600"/>
                  </a:moveTo>
                  <a:lnTo>
                    <a:pt x="8229600" y="9906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868425"/>
            <a:ext cx="75145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onstantia"/>
                <a:cs typeface="Constantia"/>
              </a:rPr>
              <a:t>count()</a:t>
            </a:r>
            <a:r>
              <a:rPr sz="2200" spc="-1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function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used</a:t>
            </a:r>
            <a:r>
              <a:rPr sz="22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return</a:t>
            </a:r>
            <a:r>
              <a:rPr sz="2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length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array</a:t>
            </a:r>
            <a:endParaRPr sz="22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200" y="0"/>
            <a:ext cx="9017635" cy="6864350"/>
            <a:chOff x="0" y="0"/>
            <a:chExt cx="8712835" cy="68643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0"/>
              <a:ext cx="8336280" cy="7665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4177284" cy="8031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12"/>
              <a:ext cx="8229600" cy="685800"/>
            </a:xfrm>
            <a:custGeom>
              <a:avLst/>
              <a:gdLst/>
              <a:ahLst/>
              <a:cxnLst/>
              <a:rect l="l" t="t" r="r" b="b"/>
              <a:pathLst>
                <a:path w="8229600" h="685800">
                  <a:moveTo>
                    <a:pt x="8229600" y="0"/>
                  </a:moveTo>
                  <a:lnTo>
                    <a:pt x="0" y="0"/>
                  </a:lnTo>
                  <a:lnTo>
                    <a:pt x="0" y="685533"/>
                  </a:lnTo>
                  <a:lnTo>
                    <a:pt x="8229600" y="6855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4091940" cy="7315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2911" y="1524000"/>
              <a:ext cx="6708013" cy="1295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743200"/>
              <a:ext cx="6109970" cy="22098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57600" y="4164963"/>
              <a:ext cx="5029200" cy="269303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651250" y="4158614"/>
              <a:ext cx="5041900" cy="2699385"/>
            </a:xfrm>
            <a:custGeom>
              <a:avLst/>
              <a:gdLst/>
              <a:ahLst/>
              <a:cxnLst/>
              <a:rect l="l" t="t" r="r" b="b"/>
              <a:pathLst>
                <a:path w="5041900" h="2699384">
                  <a:moveTo>
                    <a:pt x="5041900" y="2699384"/>
                  </a:moveTo>
                  <a:lnTo>
                    <a:pt x="5041900" y="0"/>
                  </a:lnTo>
                  <a:lnTo>
                    <a:pt x="0" y="0"/>
                  </a:lnTo>
                  <a:lnTo>
                    <a:pt x="0" y="269938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659" y="678178"/>
            <a:ext cx="8389620" cy="6057900"/>
            <a:chOff x="327659" y="678178"/>
            <a:chExt cx="8389620" cy="6057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678178"/>
              <a:ext cx="8343900" cy="60579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733043"/>
              <a:ext cx="8356092" cy="57698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9" y="761999"/>
              <a:ext cx="8229600" cy="5943600"/>
            </a:xfrm>
            <a:custGeom>
              <a:avLst/>
              <a:gdLst/>
              <a:ahLst/>
              <a:cxnLst/>
              <a:rect l="l" t="t" r="r" b="b"/>
              <a:pathLst>
                <a:path w="8229600" h="5943600">
                  <a:moveTo>
                    <a:pt x="8229600" y="0"/>
                  </a:moveTo>
                  <a:lnTo>
                    <a:pt x="0" y="0"/>
                  </a:lnTo>
                  <a:lnTo>
                    <a:pt x="0" y="5943600"/>
                  </a:lnTo>
                  <a:lnTo>
                    <a:pt x="8229600" y="59436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99" y="761999"/>
              <a:ext cx="8229600" cy="5943600"/>
            </a:xfrm>
            <a:custGeom>
              <a:avLst/>
              <a:gdLst/>
              <a:ahLst/>
              <a:cxnLst/>
              <a:rect l="l" t="t" r="r" b="b"/>
              <a:pathLst>
                <a:path w="8229600" h="5943600">
                  <a:moveTo>
                    <a:pt x="0" y="5943600"/>
                  </a:moveTo>
                  <a:lnTo>
                    <a:pt x="8229600" y="59436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5943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739495"/>
            <a:ext cx="7984490" cy="569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073150" indent="-342900">
              <a:lnSpc>
                <a:spcPct val="14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sort()</a:t>
            </a:r>
            <a:r>
              <a:rPr sz="2000" spc="-3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-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sort</a:t>
            </a:r>
            <a:r>
              <a:rPr sz="20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arrays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ascending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order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,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onstantia"/>
                <a:cs typeface="Constantia"/>
              </a:rPr>
              <a:t>rsort()</a:t>
            </a:r>
            <a:r>
              <a:rPr sz="2000" spc="-4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-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sort</a:t>
            </a:r>
            <a:r>
              <a:rPr sz="20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arrays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in </a:t>
            </a:r>
            <a:r>
              <a:rPr sz="2000" spc="-4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descending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order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asort()</a:t>
            </a:r>
            <a:r>
              <a:rPr sz="2000" spc="-4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-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sort</a:t>
            </a:r>
            <a:r>
              <a:rPr sz="20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associative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arrays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ascending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35" dirty="0">
                <a:solidFill>
                  <a:srgbClr val="001F5F"/>
                </a:solidFill>
                <a:latin typeface="Constantia"/>
                <a:cs typeface="Constantia"/>
              </a:rPr>
              <a:t>order,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according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endParaRPr sz="2000">
              <a:latin typeface="Constantia"/>
              <a:cs typeface="Constantia"/>
            </a:endParaRPr>
          </a:p>
          <a:p>
            <a:pPr marL="355600">
              <a:lnSpc>
                <a:spcPct val="100000"/>
              </a:lnSpc>
              <a:spcBef>
                <a:spcPts val="960"/>
              </a:spcBef>
            </a:pP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value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ar</a:t>
            </a:r>
            <a:r>
              <a:rPr sz="2000" spc="-40" dirty="0">
                <a:solidFill>
                  <a:srgbClr val="FF0000"/>
                </a:solidFill>
                <a:latin typeface="Constantia"/>
                <a:cs typeface="Constantia"/>
              </a:rPr>
              <a:t>ra</a:t>
            </a:r>
            <a:r>
              <a:rPr sz="2000" spc="-5" dirty="0">
                <a:solidFill>
                  <a:srgbClr val="FF0000"/>
                </a:solidFill>
                <a:latin typeface="Constantia"/>
                <a:cs typeface="Constantia"/>
              </a:rPr>
              <a:t>y_</a:t>
            </a:r>
            <a:r>
              <a:rPr sz="2000" spc="-55" dirty="0">
                <a:solidFill>
                  <a:srgbClr val="FF0000"/>
                </a:solidFill>
                <a:latin typeface="Constantia"/>
                <a:cs typeface="Constantia"/>
              </a:rPr>
              <a:t>k</a:t>
            </a: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e</a:t>
            </a:r>
            <a:r>
              <a:rPr sz="2000" spc="-30" dirty="0">
                <a:solidFill>
                  <a:srgbClr val="FF0000"/>
                </a:solidFill>
                <a:latin typeface="Constantia"/>
                <a:cs typeface="Constantia"/>
              </a:rPr>
              <a:t>y</a:t>
            </a:r>
            <a:r>
              <a:rPr sz="2000" spc="5" dirty="0">
                <a:solidFill>
                  <a:srgbClr val="FF0000"/>
                </a:solidFill>
                <a:latin typeface="Constantia"/>
                <a:cs typeface="Constantia"/>
              </a:rPr>
              <a:t>s(</a:t>
            </a: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)</a:t>
            </a:r>
            <a:r>
              <a:rPr sz="2000" spc="-2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-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 r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eturns</a:t>
            </a:r>
            <a:r>
              <a:rPr sz="20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all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k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of an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ar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ra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44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FF0000"/>
                </a:solidFill>
                <a:latin typeface="Constantia"/>
                <a:cs typeface="Constantia"/>
              </a:rPr>
              <a:t>array_multisort()</a:t>
            </a:r>
            <a:r>
              <a:rPr sz="2000" spc="-5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-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sorts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multiple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multi-dimensional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arrays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FF0000"/>
                </a:solidFill>
                <a:latin typeface="Constantia"/>
                <a:cs typeface="Constantia"/>
              </a:rPr>
              <a:t>array_push()</a:t>
            </a:r>
            <a:r>
              <a:rPr sz="2000" spc="-3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-</a:t>
            </a:r>
            <a:r>
              <a:rPr sz="20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inserts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one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more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elements</a:t>
            </a:r>
            <a:r>
              <a:rPr sz="2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end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array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ar</a:t>
            </a:r>
            <a:r>
              <a:rPr sz="2000" spc="-40" dirty="0">
                <a:solidFill>
                  <a:srgbClr val="FF0000"/>
                </a:solidFill>
                <a:latin typeface="Constantia"/>
                <a:cs typeface="Constantia"/>
              </a:rPr>
              <a:t>ra</a:t>
            </a:r>
            <a:r>
              <a:rPr sz="2000" spc="-5" dirty="0">
                <a:solidFill>
                  <a:srgbClr val="FF0000"/>
                </a:solidFill>
                <a:latin typeface="Constantia"/>
                <a:cs typeface="Constantia"/>
              </a:rPr>
              <a:t>y_</a:t>
            </a:r>
            <a:r>
              <a:rPr sz="2000" spc="-25" dirty="0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e</a:t>
            </a:r>
            <a:r>
              <a:rPr sz="2000" spc="-45" dirty="0">
                <a:solidFill>
                  <a:srgbClr val="FF0000"/>
                </a:solidFill>
                <a:latin typeface="Constantia"/>
                <a:cs typeface="Constantia"/>
              </a:rPr>
              <a:t>v</a:t>
            </a: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erse()</a:t>
            </a:r>
            <a:r>
              <a:rPr sz="2000" spc="-4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-</a:t>
            </a:r>
            <a:r>
              <a:rPr sz="20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eturns</a:t>
            </a:r>
            <a:r>
              <a:rPr sz="2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ar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ra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erse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der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FF0000"/>
                </a:solidFill>
                <a:latin typeface="Constantia"/>
                <a:cs typeface="Constantia"/>
              </a:rPr>
              <a:t>array_search()</a:t>
            </a:r>
            <a:r>
              <a:rPr sz="2000" spc="-4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-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searches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array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for</a:t>
            </a:r>
            <a:r>
              <a:rPr sz="20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given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value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returns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key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FF0000"/>
                </a:solidFill>
                <a:latin typeface="Constantia"/>
                <a:cs typeface="Constantia"/>
              </a:rPr>
              <a:t>array_sum()</a:t>
            </a:r>
            <a:r>
              <a:rPr sz="2000" spc="-4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-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returns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sum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000" spc="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values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array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44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FF0000"/>
                </a:solidFill>
                <a:latin typeface="Constantia"/>
                <a:cs typeface="Constantia"/>
              </a:rPr>
              <a:t>array_unique()</a:t>
            </a:r>
            <a:r>
              <a:rPr sz="2000" spc="-3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-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removes</a:t>
            </a:r>
            <a:r>
              <a:rPr sz="2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duplicate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values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from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array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15" dirty="0">
                <a:solidFill>
                  <a:srgbClr val="FF0000"/>
                </a:solidFill>
                <a:latin typeface="Constantia"/>
                <a:cs typeface="Constantia"/>
              </a:rPr>
              <a:t>shuffle()</a:t>
            </a:r>
            <a:r>
              <a:rPr sz="2000" spc="-2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-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15" dirty="0">
                <a:solidFill>
                  <a:srgbClr val="001F5F"/>
                </a:solidFill>
                <a:latin typeface="Constantia"/>
                <a:cs typeface="Constantia"/>
              </a:rPr>
              <a:t>shuffles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array</a:t>
            </a:r>
            <a:endParaRPr sz="20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0"/>
            <a:ext cx="8568055" cy="803275"/>
            <a:chOff x="144779" y="0"/>
            <a:chExt cx="8568055" cy="8032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0"/>
              <a:ext cx="8336280" cy="7665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6662928" cy="8031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12"/>
              <a:ext cx="8229600" cy="685800"/>
            </a:xfrm>
            <a:custGeom>
              <a:avLst/>
              <a:gdLst/>
              <a:ahLst/>
              <a:cxnLst/>
              <a:rect l="l" t="t" r="r" b="b"/>
              <a:pathLst>
                <a:path w="8229600" h="685800">
                  <a:moveTo>
                    <a:pt x="8229600" y="0"/>
                  </a:moveTo>
                  <a:lnTo>
                    <a:pt x="0" y="0"/>
                  </a:lnTo>
                  <a:lnTo>
                    <a:pt x="0" y="685533"/>
                  </a:lnTo>
                  <a:lnTo>
                    <a:pt x="8229600" y="6855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6579108" cy="7315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2420" y="1211577"/>
            <a:ext cx="8437245" cy="5646420"/>
            <a:chOff x="312420" y="1211577"/>
            <a:chExt cx="8437245" cy="5646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0" y="1211577"/>
              <a:ext cx="8343900" cy="54483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420" y="1266443"/>
              <a:ext cx="8436864" cy="55915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8229600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8229600" y="5334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0" y="5334000"/>
                  </a:moveTo>
                  <a:lnTo>
                    <a:pt x="8229600" y="5334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1282108"/>
            <a:ext cx="8027034" cy="4657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55700" marR="5080" indent="-228600">
              <a:lnSpc>
                <a:spcPct val="140000"/>
              </a:lnSpc>
              <a:spcBef>
                <a:spcPts val="95"/>
              </a:spcBef>
              <a:buFont typeface="Wingdings"/>
              <a:buChar char=""/>
              <a:tabLst>
                <a:tab pos="1155700" algn="l"/>
                <a:tab pos="1156335" algn="l"/>
              </a:tabLst>
            </a:pP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In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order </a:t>
            </a:r>
            <a:r>
              <a:rPr sz="1700" spc="-15" dirty="0">
                <a:solidFill>
                  <a:srgbClr val="001F5F"/>
                </a:solidFill>
                <a:latin typeface="Constantia"/>
                <a:cs typeface="Constantia"/>
              </a:rPr>
              <a:t>to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deliver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dynamic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content </a:t>
            </a:r>
            <a:r>
              <a:rPr sz="1700" spc="-20" dirty="0">
                <a:solidFill>
                  <a:srgbClr val="001F5F"/>
                </a:solidFill>
                <a:latin typeface="Constantia"/>
                <a:cs typeface="Constantia"/>
              </a:rPr>
              <a:t>we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need </a:t>
            </a:r>
            <a:r>
              <a:rPr sz="1700" spc="-15" dirty="0">
                <a:solidFill>
                  <a:srgbClr val="001F5F"/>
                </a:solidFill>
                <a:latin typeface="Constantia"/>
                <a:cs typeface="Constantia"/>
              </a:rPr>
              <a:t>to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extend the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abilities of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web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server so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that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it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can do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more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than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merely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send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static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web pages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in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response</a:t>
            </a:r>
            <a:r>
              <a:rPr sz="17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17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client</a:t>
            </a:r>
            <a:r>
              <a:rPr sz="17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requests.</a:t>
            </a:r>
            <a:r>
              <a:rPr sz="17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7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Constantia"/>
                <a:cs typeface="Constantia"/>
              </a:rPr>
              <a:t>common</a:t>
            </a:r>
            <a:r>
              <a:rPr sz="1700" spc="-6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spc="-15" dirty="0">
                <a:solidFill>
                  <a:srgbClr val="FF0000"/>
                </a:solidFill>
                <a:latin typeface="Constantia"/>
                <a:cs typeface="Constantia"/>
              </a:rPr>
              <a:t>gateway</a:t>
            </a:r>
            <a:r>
              <a:rPr sz="1700" spc="-5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Constantia"/>
                <a:cs typeface="Constantia"/>
              </a:rPr>
              <a:t>interface</a:t>
            </a:r>
            <a:r>
              <a:rPr sz="1700" spc="-6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spc="-15" dirty="0">
                <a:solidFill>
                  <a:srgbClr val="FF0000"/>
                </a:solidFill>
                <a:latin typeface="Constantia"/>
                <a:cs typeface="Constantia"/>
              </a:rPr>
              <a:t>(CGI)</a:t>
            </a:r>
            <a:r>
              <a:rPr sz="1700" spc="-4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provides </a:t>
            </a:r>
            <a:r>
              <a:rPr sz="1700" spc="-409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7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mechanism</a:t>
            </a:r>
            <a:r>
              <a:rPr sz="17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17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do</a:t>
            </a:r>
            <a:r>
              <a:rPr sz="17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this</a:t>
            </a:r>
            <a:endParaRPr sz="17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47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FF0000"/>
                </a:solidFill>
                <a:latin typeface="Constantia"/>
                <a:cs typeface="Constantia"/>
              </a:rPr>
              <a:t>Common</a:t>
            </a:r>
            <a:r>
              <a:rPr sz="2200" spc="-6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Constantia"/>
                <a:cs typeface="Constantia"/>
              </a:rPr>
              <a:t>Gateway</a:t>
            </a:r>
            <a:r>
              <a:rPr sz="2200" spc="-7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onstantia"/>
                <a:cs typeface="Constantia"/>
              </a:rPr>
              <a:t>Interface</a:t>
            </a:r>
            <a:endParaRPr sz="2200">
              <a:latin typeface="Constantia"/>
              <a:cs typeface="Constantia"/>
            </a:endParaRPr>
          </a:p>
          <a:p>
            <a:pPr marL="1155700" marR="46355" lvl="1" indent="-228600">
              <a:lnSpc>
                <a:spcPct val="140100"/>
              </a:lnSpc>
              <a:spcBef>
                <a:spcPts val="525"/>
              </a:spcBef>
              <a:buFont typeface="Wingdings"/>
              <a:buChar char=""/>
              <a:tabLst>
                <a:tab pos="1155700" algn="l"/>
                <a:tab pos="1156335" algn="l"/>
              </a:tabLst>
            </a:pP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is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a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standard </a:t>
            </a:r>
            <a:r>
              <a:rPr sz="1700" spc="-5" dirty="0">
                <a:solidFill>
                  <a:srgbClr val="FF0000"/>
                </a:solidFill>
                <a:latin typeface="Constantia"/>
                <a:cs typeface="Constantia"/>
              </a:rPr>
              <a:t>environment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for </a:t>
            </a:r>
            <a:r>
              <a:rPr sz="1700" spc="-15" dirty="0">
                <a:solidFill>
                  <a:srgbClr val="FF0000"/>
                </a:solidFill>
                <a:latin typeface="Constantia"/>
                <a:cs typeface="Constantia"/>
              </a:rPr>
              <a:t>web </a:t>
            </a:r>
            <a:r>
              <a:rPr sz="1700" spc="-5" dirty="0">
                <a:solidFill>
                  <a:srgbClr val="FF0000"/>
                </a:solidFill>
                <a:latin typeface="Constantia"/>
                <a:cs typeface="Constantia"/>
              </a:rPr>
              <a:t>servers </a:t>
            </a:r>
            <a:r>
              <a:rPr sz="1700" spc="-15" dirty="0">
                <a:solidFill>
                  <a:srgbClr val="001F5F"/>
                </a:solidFill>
                <a:latin typeface="Constantia"/>
                <a:cs typeface="Constantia"/>
              </a:rPr>
              <a:t>to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interface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with </a:t>
            </a:r>
            <a:r>
              <a:rPr sz="1700" spc="-5" dirty="0">
                <a:solidFill>
                  <a:srgbClr val="FF0000"/>
                </a:solidFill>
                <a:latin typeface="Constantia"/>
                <a:cs typeface="Constantia"/>
              </a:rPr>
              <a:t>executable </a:t>
            </a:r>
            <a:r>
              <a:rPr sz="170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Constantia"/>
                <a:cs typeface="Constantia"/>
              </a:rPr>
              <a:t>programs</a:t>
            </a:r>
            <a:r>
              <a:rPr sz="1700" spc="-5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installed</a:t>
            </a:r>
            <a:r>
              <a:rPr sz="17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17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7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server</a:t>
            </a:r>
            <a:r>
              <a:rPr sz="17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that</a:t>
            </a:r>
            <a:r>
              <a:rPr sz="17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5" dirty="0">
                <a:solidFill>
                  <a:srgbClr val="FF0000"/>
                </a:solidFill>
                <a:latin typeface="Constantia"/>
                <a:cs typeface="Constantia"/>
              </a:rPr>
              <a:t>generate</a:t>
            </a:r>
            <a:r>
              <a:rPr sz="1700" spc="-11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spc="-15" dirty="0">
                <a:solidFill>
                  <a:srgbClr val="FF0000"/>
                </a:solidFill>
                <a:latin typeface="Constantia"/>
                <a:cs typeface="Constantia"/>
              </a:rPr>
              <a:t>web</a:t>
            </a:r>
            <a:r>
              <a:rPr sz="1700" spc="-6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Constantia"/>
                <a:cs typeface="Constantia"/>
              </a:rPr>
              <a:t>pages</a:t>
            </a:r>
            <a:r>
              <a:rPr sz="1700" spc="-9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Constantia"/>
                <a:cs typeface="Constantia"/>
              </a:rPr>
              <a:t>dynamically</a:t>
            </a:r>
            <a:r>
              <a:rPr sz="1700" spc="-9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FF0000"/>
                </a:solidFill>
                <a:latin typeface="Constantia"/>
                <a:cs typeface="Constantia"/>
              </a:rPr>
              <a:t>.</a:t>
            </a:r>
            <a:r>
              <a:rPr sz="1700" spc="2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Such </a:t>
            </a:r>
            <a:r>
              <a:rPr sz="1700" spc="-409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1700" spc="-3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og</a:t>
            </a:r>
            <a:r>
              <a:rPr sz="1700" spc="-3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ams</a:t>
            </a:r>
            <a:r>
              <a:rPr sz="17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700" spc="-3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7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kn</a:t>
            </a:r>
            <a:r>
              <a:rPr sz="1700" spc="-3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wn</a:t>
            </a:r>
            <a:r>
              <a:rPr sz="17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as</a:t>
            </a:r>
            <a:r>
              <a:rPr sz="17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5" dirty="0">
                <a:solidFill>
                  <a:srgbClr val="FF0000"/>
                </a:solidFill>
                <a:latin typeface="Constantia"/>
                <a:cs typeface="Constantia"/>
              </a:rPr>
              <a:t>C</a:t>
            </a:r>
            <a:r>
              <a:rPr sz="1700" dirty="0">
                <a:solidFill>
                  <a:srgbClr val="FF0000"/>
                </a:solidFill>
                <a:latin typeface="Constantia"/>
                <a:cs typeface="Constantia"/>
              </a:rPr>
              <a:t>GI</a:t>
            </a:r>
            <a:r>
              <a:rPr sz="1700" spc="-5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Constantia"/>
                <a:cs typeface="Constantia"/>
              </a:rPr>
              <a:t>s</a:t>
            </a:r>
            <a:r>
              <a:rPr sz="1700" dirty="0">
                <a:solidFill>
                  <a:srgbClr val="FF0000"/>
                </a:solidFill>
                <a:latin typeface="Constantia"/>
                <a:cs typeface="Constantia"/>
              </a:rPr>
              <a:t>c</a:t>
            </a:r>
            <a:r>
              <a:rPr sz="1700" spc="-5" dirty="0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sz="1700" spc="-10" dirty="0">
                <a:solidFill>
                  <a:srgbClr val="FF0000"/>
                </a:solidFill>
                <a:latin typeface="Constantia"/>
                <a:cs typeface="Constantia"/>
              </a:rPr>
              <a:t>ip</a:t>
            </a:r>
            <a:r>
              <a:rPr sz="1700" dirty="0">
                <a:solidFill>
                  <a:srgbClr val="FF0000"/>
                </a:solidFill>
                <a:latin typeface="Constantia"/>
                <a:cs typeface="Constantia"/>
              </a:rPr>
              <a:t>ts</a:t>
            </a:r>
            <a:r>
              <a:rPr sz="1700" spc="-7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17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im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pl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17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5" dirty="0">
                <a:solidFill>
                  <a:srgbClr val="FF0000"/>
                </a:solidFill>
                <a:latin typeface="Constantia"/>
                <a:cs typeface="Constantia"/>
              </a:rPr>
              <a:t>C</a:t>
            </a:r>
            <a:r>
              <a:rPr sz="1700" dirty="0">
                <a:solidFill>
                  <a:srgbClr val="FF0000"/>
                </a:solidFill>
                <a:latin typeface="Constantia"/>
                <a:cs typeface="Constantia"/>
              </a:rPr>
              <a:t>G</a:t>
            </a:r>
            <a:r>
              <a:rPr sz="1700" spc="-20" dirty="0">
                <a:solidFill>
                  <a:srgbClr val="FF0000"/>
                </a:solidFill>
                <a:latin typeface="Constantia"/>
                <a:cs typeface="Constantia"/>
              </a:rPr>
              <a:t>I</a:t>
            </a:r>
            <a:r>
              <a:rPr sz="1700" dirty="0">
                <a:solidFill>
                  <a:srgbClr val="FF0000"/>
                </a:solidFill>
                <a:latin typeface="Constantia"/>
                <a:cs typeface="Constantia"/>
              </a:rPr>
              <a:t>s</a:t>
            </a:r>
            <a:endParaRPr sz="1700">
              <a:latin typeface="Constantia"/>
              <a:cs typeface="Constantia"/>
            </a:endParaRPr>
          </a:p>
          <a:p>
            <a:pPr marL="1155700" marR="173990" lvl="1" indent="-228600">
              <a:lnSpc>
                <a:spcPct val="140000"/>
              </a:lnSpc>
              <a:spcBef>
                <a:spcPts val="405"/>
              </a:spcBef>
              <a:buFont typeface="Wingdings"/>
              <a:buChar char=""/>
              <a:tabLst>
                <a:tab pos="1155700" algn="l"/>
                <a:tab pos="1156335" algn="l"/>
              </a:tabLst>
            </a:pP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7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20" dirty="0">
                <a:solidFill>
                  <a:srgbClr val="001F5F"/>
                </a:solidFill>
                <a:latin typeface="Constantia"/>
                <a:cs typeface="Constantia"/>
              </a:rPr>
              <a:t>CGI</a:t>
            </a:r>
            <a:r>
              <a:rPr sz="17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script</a:t>
            </a:r>
            <a:r>
              <a:rPr sz="17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17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17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written</a:t>
            </a:r>
            <a:r>
              <a:rPr sz="17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17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any</a:t>
            </a:r>
            <a:r>
              <a:rPr sz="17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language</a:t>
            </a:r>
            <a:r>
              <a:rPr sz="17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that</a:t>
            </a:r>
            <a:r>
              <a:rPr sz="17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allows</a:t>
            </a:r>
            <a:r>
              <a:rPr sz="17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it</a:t>
            </a:r>
            <a:r>
              <a:rPr sz="17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17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17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executed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(e.g.,</a:t>
            </a:r>
            <a:r>
              <a:rPr sz="17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C/C++,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Fortran,</a:t>
            </a:r>
            <a:r>
              <a:rPr sz="17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PERL,</a:t>
            </a:r>
            <a:r>
              <a:rPr sz="17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TCL,</a:t>
            </a:r>
            <a:r>
              <a:rPr sz="17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Visual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Basic,</a:t>
            </a:r>
            <a:r>
              <a:rPr sz="17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AppleScript,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Python,</a:t>
            </a:r>
            <a:r>
              <a:rPr sz="17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and </a:t>
            </a:r>
            <a:r>
              <a:rPr sz="1700" spc="-409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Unix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shells),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but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by </a:t>
            </a:r>
            <a:r>
              <a:rPr sz="1700" spc="-35" dirty="0">
                <a:solidFill>
                  <a:srgbClr val="001F5F"/>
                </a:solidFill>
                <a:latin typeface="Constantia"/>
                <a:cs typeface="Constantia"/>
              </a:rPr>
              <a:t>far,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the most common language for </a:t>
            </a:r>
            <a:r>
              <a:rPr sz="1700" spc="-20" dirty="0">
                <a:solidFill>
                  <a:srgbClr val="001F5F"/>
                </a:solidFill>
                <a:latin typeface="Constantia"/>
                <a:cs typeface="Constantia"/>
              </a:rPr>
              <a:t>CGI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scripting is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PERL,</a:t>
            </a:r>
            <a:r>
              <a:rPr sz="17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followed</a:t>
            </a:r>
            <a:r>
              <a:rPr sz="17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by</a:t>
            </a:r>
            <a:r>
              <a:rPr sz="17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C/C++.</a:t>
            </a:r>
            <a:endParaRPr sz="17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202692"/>
            <a:ext cx="8568055" cy="1096010"/>
            <a:chOff x="144779" y="202692"/>
            <a:chExt cx="8568055" cy="10960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202692"/>
              <a:ext cx="8336280" cy="10591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408432"/>
              <a:ext cx="5116068" cy="8900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228853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229600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8229600" y="9525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420623"/>
              <a:ext cx="5033772" cy="804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659" y="1211577"/>
            <a:ext cx="8389620" cy="5646420"/>
            <a:chOff x="327659" y="1211577"/>
            <a:chExt cx="8389620" cy="5646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1211577"/>
              <a:ext cx="8343900" cy="54483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1266443"/>
              <a:ext cx="8186928" cy="55915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9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8229600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8229600" y="5334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99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0" y="5334000"/>
                  </a:moveTo>
                  <a:lnTo>
                    <a:pt x="8229600" y="5334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1394206"/>
            <a:ext cx="7814945" cy="4815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Besides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built-in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0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functions,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we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create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our</a:t>
            </a:r>
            <a:r>
              <a:rPr sz="20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own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functions.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funct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2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ll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x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ecu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immedia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l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hen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lo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.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Ins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ead</a:t>
            </a:r>
            <a:endParaRPr sz="2000">
              <a:latin typeface="Constantia"/>
              <a:cs typeface="Constantia"/>
            </a:endParaRPr>
          </a:p>
          <a:p>
            <a:pPr marL="355600">
              <a:lnSpc>
                <a:spcPct val="100000"/>
              </a:lnSpc>
              <a:spcBef>
                <a:spcPts val="960"/>
              </a:spcBef>
            </a:pP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ll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x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ecu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ed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b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cal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l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 t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functi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Syntax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34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b="1" i="1" spc="-5" dirty="0">
                <a:solidFill>
                  <a:srgbClr val="FF0000"/>
                </a:solidFill>
                <a:latin typeface="Constantia"/>
                <a:cs typeface="Constantia"/>
              </a:rPr>
              <a:t>function</a:t>
            </a:r>
            <a:r>
              <a:rPr sz="1800" b="1" i="1" spc="-3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b="1" i="1" spc="-5" dirty="0">
                <a:solidFill>
                  <a:srgbClr val="FF0000"/>
                </a:solidFill>
                <a:latin typeface="Constantia"/>
                <a:cs typeface="Constantia"/>
              </a:rPr>
              <a:t>functionName(){  </a:t>
            </a:r>
            <a:r>
              <a:rPr sz="1800" b="1" i="1" spc="-10" dirty="0">
                <a:solidFill>
                  <a:srgbClr val="FF0000"/>
                </a:solidFill>
                <a:latin typeface="Constantia"/>
                <a:cs typeface="Constantia"/>
              </a:rPr>
              <a:t>code</a:t>
            </a:r>
            <a:r>
              <a:rPr sz="1800" b="1" i="1" spc="-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b="1" i="1" spc="-15" dirty="0">
                <a:solidFill>
                  <a:srgbClr val="FF0000"/>
                </a:solidFill>
                <a:latin typeface="Constantia"/>
                <a:cs typeface="Constantia"/>
              </a:rPr>
              <a:t>to</a:t>
            </a:r>
            <a:r>
              <a:rPr sz="1800" b="1" i="1" spc="-5" dirty="0">
                <a:solidFill>
                  <a:srgbClr val="FF0000"/>
                </a:solidFill>
                <a:latin typeface="Constantia"/>
                <a:cs typeface="Constantia"/>
              </a:rPr>
              <a:t> be</a:t>
            </a:r>
            <a:r>
              <a:rPr sz="1800" b="1" i="1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b="1" i="1" spc="-15" dirty="0">
                <a:solidFill>
                  <a:srgbClr val="FF0000"/>
                </a:solidFill>
                <a:latin typeface="Constantia"/>
                <a:cs typeface="Constantia"/>
              </a:rPr>
              <a:t>executed;</a:t>
            </a:r>
            <a:r>
              <a:rPr sz="1800" b="1" i="1" spc="3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35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Function</a:t>
            </a:r>
            <a:r>
              <a:rPr sz="19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19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parameters</a:t>
            </a:r>
            <a:endParaRPr sz="19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27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700" b="1" i="1" spc="-5" dirty="0">
                <a:solidFill>
                  <a:srgbClr val="FF0000"/>
                </a:solidFill>
                <a:latin typeface="Constantia"/>
                <a:cs typeface="Constantia"/>
              </a:rPr>
              <a:t>function</a:t>
            </a:r>
            <a:r>
              <a:rPr sz="1700" b="1" i="1" spc="-3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b="1" i="1" spc="-5" dirty="0">
                <a:solidFill>
                  <a:srgbClr val="FF0000"/>
                </a:solidFill>
                <a:latin typeface="Constantia"/>
                <a:cs typeface="Constantia"/>
              </a:rPr>
              <a:t>functionName($param1,</a:t>
            </a:r>
            <a:r>
              <a:rPr sz="1700" b="1" i="1" spc="-3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b="1" i="1" spc="-5" dirty="0">
                <a:solidFill>
                  <a:srgbClr val="FF0000"/>
                </a:solidFill>
                <a:latin typeface="Constantia"/>
                <a:cs typeface="Constantia"/>
              </a:rPr>
              <a:t>$param2){</a:t>
            </a:r>
            <a:r>
              <a:rPr sz="1700" b="1" i="1" spc="1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b="1" i="1" spc="-5" dirty="0">
                <a:solidFill>
                  <a:srgbClr val="FF0000"/>
                </a:solidFill>
                <a:latin typeface="Constantia"/>
                <a:cs typeface="Constantia"/>
              </a:rPr>
              <a:t>code</a:t>
            </a:r>
            <a:r>
              <a:rPr sz="1700" b="1" i="1" spc="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b="1" i="1" spc="-15" dirty="0">
                <a:solidFill>
                  <a:srgbClr val="FF0000"/>
                </a:solidFill>
                <a:latin typeface="Constantia"/>
                <a:cs typeface="Constantia"/>
              </a:rPr>
              <a:t>to</a:t>
            </a:r>
            <a:r>
              <a:rPr sz="1700" b="1" i="1" spc="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b="1" i="1" dirty="0">
                <a:solidFill>
                  <a:srgbClr val="FF0000"/>
                </a:solidFill>
                <a:latin typeface="Constantia"/>
                <a:cs typeface="Constantia"/>
              </a:rPr>
              <a:t>be</a:t>
            </a:r>
            <a:r>
              <a:rPr sz="1700" b="1" i="1" spc="-2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b="1" i="1" spc="-10" dirty="0">
                <a:solidFill>
                  <a:srgbClr val="FF0000"/>
                </a:solidFill>
                <a:latin typeface="Constantia"/>
                <a:cs typeface="Constantia"/>
              </a:rPr>
              <a:t>executed;</a:t>
            </a:r>
            <a:r>
              <a:rPr sz="1700" b="1" i="1" spc="39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b="1" i="1" dirty="0">
                <a:solidFill>
                  <a:srgbClr val="FF0000"/>
                </a:solidFill>
                <a:latin typeface="Constantia"/>
                <a:cs typeface="Constantia"/>
              </a:rPr>
              <a:t>}</a:t>
            </a:r>
            <a:endParaRPr sz="17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32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Function</a:t>
            </a:r>
            <a:r>
              <a:rPr sz="19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19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default</a:t>
            </a:r>
            <a:r>
              <a:rPr sz="19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argument</a:t>
            </a:r>
            <a:endParaRPr sz="19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26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700" b="1" i="1" spc="-5" dirty="0">
                <a:solidFill>
                  <a:srgbClr val="FF0000"/>
                </a:solidFill>
                <a:latin typeface="Constantia"/>
                <a:cs typeface="Constantia"/>
              </a:rPr>
              <a:t>function</a:t>
            </a:r>
            <a:r>
              <a:rPr sz="1700" b="1" i="1" spc="-3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b="1" i="1" spc="-5" dirty="0">
                <a:solidFill>
                  <a:srgbClr val="FF0000"/>
                </a:solidFill>
                <a:latin typeface="Constantia"/>
                <a:cs typeface="Constantia"/>
              </a:rPr>
              <a:t>functionName($param1=5,</a:t>
            </a:r>
            <a:r>
              <a:rPr sz="1700" b="1" i="1" spc="-3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b="1" i="1" spc="-5" dirty="0">
                <a:solidFill>
                  <a:srgbClr val="FF0000"/>
                </a:solidFill>
                <a:latin typeface="Constantia"/>
                <a:cs typeface="Constantia"/>
              </a:rPr>
              <a:t>$param2){</a:t>
            </a:r>
            <a:r>
              <a:rPr sz="1700" b="1" i="1" spc="2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b="1" i="1" spc="-10" dirty="0">
                <a:solidFill>
                  <a:srgbClr val="FF0000"/>
                </a:solidFill>
                <a:latin typeface="Constantia"/>
                <a:cs typeface="Constantia"/>
              </a:rPr>
              <a:t>code</a:t>
            </a:r>
            <a:r>
              <a:rPr sz="1700" b="1" i="1" spc="1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b="1" i="1" spc="-15" dirty="0">
                <a:solidFill>
                  <a:srgbClr val="FF0000"/>
                </a:solidFill>
                <a:latin typeface="Constantia"/>
                <a:cs typeface="Constantia"/>
              </a:rPr>
              <a:t>to</a:t>
            </a:r>
            <a:r>
              <a:rPr sz="1700" b="1" i="1" spc="-5" dirty="0">
                <a:solidFill>
                  <a:srgbClr val="FF0000"/>
                </a:solidFill>
                <a:latin typeface="Constantia"/>
                <a:cs typeface="Constantia"/>
              </a:rPr>
              <a:t> be</a:t>
            </a:r>
            <a:r>
              <a:rPr sz="1700" b="1" i="1" spc="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b="1" i="1" spc="-10" dirty="0">
                <a:solidFill>
                  <a:srgbClr val="FF0000"/>
                </a:solidFill>
                <a:latin typeface="Constantia"/>
                <a:cs typeface="Constantia"/>
              </a:rPr>
              <a:t>executed;</a:t>
            </a:r>
            <a:r>
              <a:rPr sz="1700" b="1" i="1" spc="39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b="1" i="1" dirty="0">
                <a:solidFill>
                  <a:srgbClr val="FF0000"/>
                </a:solidFill>
                <a:latin typeface="Constantia"/>
                <a:cs typeface="Constantia"/>
              </a:rPr>
              <a:t>}</a:t>
            </a:r>
            <a:endParaRPr sz="17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33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Returning</a:t>
            </a:r>
            <a:r>
              <a:rPr sz="19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values</a:t>
            </a:r>
            <a:endParaRPr sz="19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26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700" b="1" i="1" spc="-5" dirty="0">
                <a:solidFill>
                  <a:srgbClr val="FF0000"/>
                </a:solidFill>
                <a:latin typeface="Constantia"/>
                <a:cs typeface="Constantia"/>
              </a:rPr>
              <a:t>function</a:t>
            </a:r>
            <a:r>
              <a:rPr sz="1700" b="1" i="1" spc="-3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b="1" i="1" spc="-5" dirty="0">
                <a:solidFill>
                  <a:srgbClr val="FF0000"/>
                </a:solidFill>
                <a:latin typeface="Constantia"/>
                <a:cs typeface="Constantia"/>
              </a:rPr>
              <a:t>functionName(){</a:t>
            </a:r>
            <a:r>
              <a:rPr sz="1700" b="1" i="1" spc="36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b="1" i="1" spc="-5" dirty="0">
                <a:solidFill>
                  <a:srgbClr val="FF0000"/>
                </a:solidFill>
                <a:latin typeface="Constantia"/>
                <a:cs typeface="Constantia"/>
              </a:rPr>
              <a:t>code</a:t>
            </a:r>
            <a:r>
              <a:rPr sz="1700" b="1" i="1" spc="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b="1" i="1" spc="-15" dirty="0">
                <a:solidFill>
                  <a:srgbClr val="FF0000"/>
                </a:solidFill>
                <a:latin typeface="Constantia"/>
                <a:cs typeface="Constantia"/>
              </a:rPr>
              <a:t>to</a:t>
            </a:r>
            <a:r>
              <a:rPr sz="1700" b="1" i="1" spc="-5" dirty="0">
                <a:solidFill>
                  <a:srgbClr val="FF0000"/>
                </a:solidFill>
                <a:latin typeface="Constantia"/>
                <a:cs typeface="Constantia"/>
              </a:rPr>
              <a:t> be</a:t>
            </a:r>
            <a:r>
              <a:rPr sz="1700" b="1" i="1" spc="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b="1" i="1" spc="-10" dirty="0">
                <a:solidFill>
                  <a:srgbClr val="FF0000"/>
                </a:solidFill>
                <a:latin typeface="Constantia"/>
                <a:cs typeface="Constantia"/>
              </a:rPr>
              <a:t>executed;</a:t>
            </a:r>
            <a:r>
              <a:rPr sz="1700" b="1" i="1" spc="1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b="1" i="1" spc="-10" dirty="0">
                <a:solidFill>
                  <a:srgbClr val="FF0000"/>
                </a:solidFill>
                <a:latin typeface="Constantia"/>
                <a:cs typeface="Constantia"/>
              </a:rPr>
              <a:t>return</a:t>
            </a:r>
            <a:r>
              <a:rPr sz="1700" b="1" i="1" spc="-1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b="1" i="1" spc="-10" dirty="0">
                <a:solidFill>
                  <a:srgbClr val="FF0000"/>
                </a:solidFill>
                <a:latin typeface="Constantia"/>
                <a:cs typeface="Constantia"/>
              </a:rPr>
              <a:t>$value;</a:t>
            </a:r>
            <a:r>
              <a:rPr sz="1700" b="1" i="1" spc="-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b="1" i="1" dirty="0">
                <a:solidFill>
                  <a:srgbClr val="FF0000"/>
                </a:solidFill>
                <a:latin typeface="Constantia"/>
                <a:cs typeface="Constantia"/>
              </a:rPr>
              <a:t>}</a:t>
            </a:r>
            <a:endParaRPr sz="17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202692"/>
            <a:ext cx="8568055" cy="1096010"/>
            <a:chOff x="144779" y="202692"/>
            <a:chExt cx="8568055" cy="10960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202692"/>
              <a:ext cx="8336280" cy="10591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408432"/>
              <a:ext cx="4047744" cy="8900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228853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229600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8229600" y="9525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420623"/>
              <a:ext cx="3959352" cy="804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5500" y="0"/>
            <a:ext cx="4749800" cy="2457450"/>
            <a:chOff x="825500" y="0"/>
            <a:chExt cx="4749800" cy="24574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0"/>
              <a:ext cx="4724400" cy="2438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1850" y="0"/>
              <a:ext cx="4737100" cy="2444750"/>
            </a:xfrm>
            <a:custGeom>
              <a:avLst/>
              <a:gdLst/>
              <a:ahLst/>
              <a:cxnLst/>
              <a:rect l="l" t="t" r="r" b="b"/>
              <a:pathLst>
                <a:path w="4737100" h="2444750">
                  <a:moveTo>
                    <a:pt x="0" y="2444750"/>
                  </a:moveTo>
                  <a:lnTo>
                    <a:pt x="4737100" y="2444750"/>
                  </a:lnTo>
                  <a:lnTo>
                    <a:pt x="4737100" y="0"/>
                  </a:lnTo>
                </a:path>
                <a:path w="4737100" h="2444750">
                  <a:moveTo>
                    <a:pt x="0" y="0"/>
                  </a:moveTo>
                  <a:lnTo>
                    <a:pt x="0" y="2444750"/>
                  </a:lnTo>
                </a:path>
              </a:pathLst>
            </a:custGeom>
            <a:ln w="12700">
              <a:solidFill>
                <a:srgbClr val="E7DE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2514600"/>
            <a:ext cx="9150350" cy="4349750"/>
            <a:chOff x="0" y="2514600"/>
            <a:chExt cx="9150350" cy="43497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14600"/>
              <a:ext cx="5917687" cy="2895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1515" y="4229100"/>
              <a:ext cx="5142483" cy="26288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95165" y="4222749"/>
              <a:ext cx="5149215" cy="2635250"/>
            </a:xfrm>
            <a:custGeom>
              <a:avLst/>
              <a:gdLst/>
              <a:ahLst/>
              <a:cxnLst/>
              <a:rect l="l" t="t" r="r" b="b"/>
              <a:pathLst>
                <a:path w="5149215" h="2635250">
                  <a:moveTo>
                    <a:pt x="5148834" y="0"/>
                  </a:moveTo>
                  <a:lnTo>
                    <a:pt x="0" y="0"/>
                  </a:lnTo>
                  <a:lnTo>
                    <a:pt x="0" y="263524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2420" y="1211577"/>
            <a:ext cx="8404860" cy="5448300"/>
            <a:chOff x="312420" y="1211577"/>
            <a:chExt cx="8404860" cy="5448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0" y="1211577"/>
              <a:ext cx="8343900" cy="54483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420" y="1266443"/>
              <a:ext cx="8314944" cy="52197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8229600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8229600" y="5334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0" y="5334000"/>
                  </a:moveTo>
                  <a:lnTo>
                    <a:pt x="8229600" y="5334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1401825"/>
            <a:ext cx="7895590" cy="4286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Superglobal</a:t>
            </a:r>
            <a:r>
              <a:rPr sz="22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variables</a:t>
            </a:r>
            <a:endParaRPr sz="22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8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are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built-in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variables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that</a:t>
            </a:r>
            <a:r>
              <a:rPr sz="2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are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always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available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all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scopes,</a:t>
            </a:r>
            <a:endParaRPr sz="2000">
              <a:latin typeface="Constantia"/>
              <a:cs typeface="Constantia"/>
            </a:endParaRPr>
          </a:p>
          <a:p>
            <a:pPr marL="756285" marR="82550" lvl="1" indent="-287020">
              <a:lnSpc>
                <a:spcPct val="140100"/>
              </a:lnSpc>
              <a:spcBef>
                <a:spcPts val="48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accessed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from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any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function,</a:t>
            </a:r>
            <a:r>
              <a:rPr sz="2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class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10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without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having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to </a:t>
            </a:r>
            <a:r>
              <a:rPr sz="2000" spc="-4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do</a:t>
            </a:r>
            <a:r>
              <a:rPr sz="20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anything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special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Some</a:t>
            </a:r>
            <a:r>
              <a:rPr sz="2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000" spc="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superglobal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variables</a:t>
            </a:r>
            <a:r>
              <a:rPr sz="2000" spc="4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are:</a:t>
            </a:r>
            <a:endParaRPr sz="2000">
              <a:latin typeface="Constantia"/>
              <a:cs typeface="Constantia"/>
            </a:endParaRPr>
          </a:p>
          <a:p>
            <a:pPr marL="1155700" marR="50800" lvl="2" indent="-228600">
              <a:lnSpc>
                <a:spcPct val="140100"/>
              </a:lnSpc>
              <a:spcBef>
                <a:spcPts val="475"/>
              </a:spcBef>
              <a:buFont typeface="Wingdings"/>
              <a:buChar char=""/>
              <a:tabLst>
                <a:tab pos="1155700" algn="l"/>
                <a:tab pos="1156335" algn="l"/>
              </a:tabLst>
            </a:pPr>
            <a:r>
              <a:rPr sz="1700" spc="-10" dirty="0">
                <a:solidFill>
                  <a:srgbClr val="FF0000"/>
                </a:solidFill>
                <a:latin typeface="Constantia"/>
                <a:cs typeface="Constantia"/>
              </a:rPr>
              <a:t>$GLOBALS</a:t>
            </a:r>
            <a:r>
              <a:rPr sz="1700" spc="-3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FF0000"/>
                </a:solidFill>
                <a:latin typeface="Constantia"/>
                <a:cs typeface="Constantia"/>
              </a:rPr>
              <a:t>:</a:t>
            </a:r>
            <a:r>
              <a:rPr sz="1700" spc="1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17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used</a:t>
            </a:r>
            <a:r>
              <a:rPr sz="17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17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5" dirty="0">
                <a:solidFill>
                  <a:srgbClr val="001F5F"/>
                </a:solidFill>
                <a:latin typeface="Constantia"/>
                <a:cs typeface="Constantia"/>
              </a:rPr>
              <a:t>access</a:t>
            </a:r>
            <a:r>
              <a:rPr sz="17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global</a:t>
            </a:r>
            <a:r>
              <a:rPr sz="17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variables</a:t>
            </a:r>
            <a:r>
              <a:rPr sz="17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from</a:t>
            </a:r>
            <a:r>
              <a:rPr sz="17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anywhere</a:t>
            </a:r>
            <a:r>
              <a:rPr sz="17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17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7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PHP </a:t>
            </a:r>
            <a:r>
              <a:rPr sz="1700" spc="-4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script</a:t>
            </a:r>
            <a:endParaRPr sz="17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1225"/>
              </a:spcBef>
              <a:buFont typeface="Wingdings"/>
              <a:buChar char=""/>
              <a:tabLst>
                <a:tab pos="1155700" algn="l"/>
                <a:tab pos="1156335" algn="l"/>
              </a:tabLst>
            </a:pPr>
            <a:r>
              <a:rPr sz="1700" spc="-15" dirty="0">
                <a:solidFill>
                  <a:srgbClr val="FF0000"/>
                </a:solidFill>
                <a:latin typeface="Constantia"/>
                <a:cs typeface="Constantia"/>
              </a:rPr>
              <a:t>$_SERVER: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holds</a:t>
            </a:r>
            <a:r>
              <a:rPr sz="17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information</a:t>
            </a:r>
            <a:r>
              <a:rPr sz="17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about</a:t>
            </a:r>
            <a:r>
              <a:rPr sz="17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headers,</a:t>
            </a:r>
            <a:r>
              <a:rPr sz="17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paths,</a:t>
            </a:r>
            <a:r>
              <a:rPr sz="17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17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script</a:t>
            </a:r>
            <a:r>
              <a:rPr sz="17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locations.</a:t>
            </a:r>
            <a:endParaRPr sz="17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1225"/>
              </a:spcBef>
              <a:buFont typeface="Wingdings"/>
              <a:buChar char=""/>
              <a:tabLst>
                <a:tab pos="1155700" algn="l"/>
                <a:tab pos="1156335" algn="l"/>
              </a:tabLst>
            </a:pPr>
            <a:r>
              <a:rPr sz="1700" spc="-15" dirty="0">
                <a:solidFill>
                  <a:srgbClr val="FF0000"/>
                </a:solidFill>
                <a:latin typeface="Constantia"/>
                <a:cs typeface="Constantia"/>
              </a:rPr>
              <a:t>$_REQUEST:</a:t>
            </a:r>
            <a:r>
              <a:rPr sz="1700" spc="-3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17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used</a:t>
            </a:r>
            <a:r>
              <a:rPr sz="17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17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collect</a:t>
            </a:r>
            <a:r>
              <a:rPr sz="17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data</a:t>
            </a:r>
            <a:r>
              <a:rPr sz="17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after</a:t>
            </a:r>
            <a:r>
              <a:rPr sz="17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submitting</a:t>
            </a:r>
            <a:r>
              <a:rPr sz="17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17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HTML</a:t>
            </a:r>
            <a:r>
              <a:rPr sz="17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form.</a:t>
            </a:r>
            <a:endParaRPr sz="17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1225"/>
              </a:spcBef>
              <a:buFont typeface="Wingdings"/>
              <a:buChar char=""/>
              <a:tabLst>
                <a:tab pos="1155700" algn="l"/>
                <a:tab pos="1156335" algn="l"/>
              </a:tabLst>
            </a:pPr>
            <a:r>
              <a:rPr sz="1700" spc="-25" dirty="0">
                <a:solidFill>
                  <a:srgbClr val="FF0000"/>
                </a:solidFill>
                <a:latin typeface="Constantia"/>
                <a:cs typeface="Constantia"/>
              </a:rPr>
              <a:t>$_POST,</a:t>
            </a:r>
            <a:r>
              <a:rPr sz="1700" spc="-3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spc="-30" dirty="0">
                <a:solidFill>
                  <a:srgbClr val="FF0000"/>
                </a:solidFill>
                <a:latin typeface="Constantia"/>
                <a:cs typeface="Constantia"/>
              </a:rPr>
              <a:t>$_GET,</a:t>
            </a:r>
            <a:r>
              <a:rPr sz="1700" spc="-2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FF0000"/>
                </a:solidFill>
                <a:latin typeface="Constantia"/>
                <a:cs typeface="Constantia"/>
              </a:rPr>
              <a:t>$_FILES,</a:t>
            </a:r>
            <a:r>
              <a:rPr sz="1700" spc="-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spc="-35" dirty="0">
                <a:solidFill>
                  <a:srgbClr val="FF0000"/>
                </a:solidFill>
                <a:latin typeface="Constantia"/>
                <a:cs typeface="Constantia"/>
              </a:rPr>
              <a:t>$_ENV,</a:t>
            </a:r>
            <a:r>
              <a:rPr sz="170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Constantia"/>
                <a:cs typeface="Constantia"/>
              </a:rPr>
              <a:t>$_COOKIE, </a:t>
            </a:r>
            <a:r>
              <a:rPr sz="1700" spc="-5" dirty="0">
                <a:solidFill>
                  <a:srgbClr val="FF0000"/>
                </a:solidFill>
                <a:latin typeface="Constantia"/>
                <a:cs typeface="Constantia"/>
              </a:rPr>
              <a:t>$_SESSION</a:t>
            </a:r>
            <a:endParaRPr sz="17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202692"/>
            <a:ext cx="8568055" cy="1096010"/>
            <a:chOff x="144779" y="202692"/>
            <a:chExt cx="8568055" cy="10960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202692"/>
              <a:ext cx="8336280" cy="10591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408432"/>
              <a:ext cx="7638288" cy="8900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228853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229600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8229600" y="9525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420623"/>
              <a:ext cx="7557516" cy="804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608" y="1135369"/>
            <a:ext cx="8448040" cy="2309495"/>
            <a:chOff x="292608" y="1135369"/>
            <a:chExt cx="8448040" cy="23094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0" y="1135369"/>
              <a:ext cx="8343900" cy="13335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608" y="1193292"/>
              <a:ext cx="8447532" cy="22509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1219200"/>
              <a:ext cx="8229600" cy="1219200"/>
            </a:xfrm>
            <a:custGeom>
              <a:avLst/>
              <a:gdLst/>
              <a:ahLst/>
              <a:cxnLst/>
              <a:rect l="l" t="t" r="r" b="b"/>
              <a:pathLst>
                <a:path w="8229600" h="1219200">
                  <a:moveTo>
                    <a:pt x="822960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8229600" y="12192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219200"/>
              <a:ext cx="8229600" cy="1219200"/>
            </a:xfrm>
            <a:custGeom>
              <a:avLst/>
              <a:gdLst/>
              <a:ahLst/>
              <a:cxnLst/>
              <a:rect l="l" t="t" r="r" b="b"/>
              <a:pathLst>
                <a:path w="8229600" h="1219200">
                  <a:moveTo>
                    <a:pt x="0" y="1219200"/>
                  </a:moveTo>
                  <a:lnTo>
                    <a:pt x="8229600" y="12192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1183355"/>
            <a:ext cx="7927340" cy="1092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401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500" spc="-20" dirty="0">
                <a:solidFill>
                  <a:srgbClr val="FF0000"/>
                </a:solidFill>
                <a:latin typeface="Constantia"/>
                <a:cs typeface="Constantia"/>
              </a:rPr>
              <a:t>$_SERVER</a:t>
            </a:r>
            <a:r>
              <a:rPr sz="2500" spc="-1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holds</a:t>
            </a:r>
            <a:r>
              <a:rPr sz="25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information</a:t>
            </a:r>
            <a:r>
              <a:rPr sz="25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about</a:t>
            </a:r>
            <a:r>
              <a:rPr sz="25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headers,</a:t>
            </a:r>
            <a:r>
              <a:rPr sz="25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paths,</a:t>
            </a:r>
            <a:r>
              <a:rPr sz="25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and </a:t>
            </a:r>
            <a:r>
              <a:rPr sz="2500" spc="-6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script</a:t>
            </a:r>
            <a:r>
              <a:rPr sz="25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locations.</a:t>
            </a:r>
            <a:endParaRPr sz="25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2400" y="370331"/>
            <a:ext cx="8763000" cy="4887469"/>
            <a:chOff x="0" y="370331"/>
            <a:chExt cx="9144000" cy="477329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393191"/>
              <a:ext cx="8336280" cy="8305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370331"/>
              <a:ext cx="5818632" cy="8900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419099"/>
              <a:ext cx="8229600" cy="723900"/>
            </a:xfrm>
            <a:custGeom>
              <a:avLst/>
              <a:gdLst/>
              <a:ahLst/>
              <a:cxnLst/>
              <a:rect l="l" t="t" r="r" b="b"/>
              <a:pathLst>
                <a:path w="8229600" h="723900">
                  <a:moveTo>
                    <a:pt x="82296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8229600" y="7239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384047"/>
              <a:ext cx="5737860" cy="8046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895599"/>
              <a:ext cx="9144000" cy="22479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8891" y="678180"/>
            <a:ext cx="8563610" cy="1943100"/>
            <a:chOff x="278891" y="678180"/>
            <a:chExt cx="8563610" cy="1943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678180"/>
              <a:ext cx="8343900" cy="19430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891" y="766572"/>
              <a:ext cx="8563356" cy="13014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9" y="762000"/>
              <a:ext cx="8229600" cy="1828800"/>
            </a:xfrm>
            <a:custGeom>
              <a:avLst/>
              <a:gdLst/>
              <a:ahLst/>
              <a:cxnLst/>
              <a:rect l="l" t="t" r="r" b="b"/>
              <a:pathLst>
                <a:path w="8229600" h="1828800">
                  <a:moveTo>
                    <a:pt x="8229600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8229600" y="18288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99" y="762000"/>
              <a:ext cx="8229600" cy="1828800"/>
            </a:xfrm>
            <a:custGeom>
              <a:avLst/>
              <a:gdLst/>
              <a:ahLst/>
              <a:cxnLst/>
              <a:rect l="l" t="t" r="r" b="b"/>
              <a:pathLst>
                <a:path w="8229600" h="1828800">
                  <a:moveTo>
                    <a:pt x="0" y="1828800"/>
                  </a:moveTo>
                  <a:lnTo>
                    <a:pt x="8229600" y="18288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18288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44500" y="749300"/>
            <a:ext cx="8255000" cy="18542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47040" marR="156210" indent="-342900">
              <a:lnSpc>
                <a:spcPts val="4860"/>
              </a:lnSpc>
              <a:spcBef>
                <a:spcPts val="220"/>
              </a:spcBef>
              <a:buFont typeface="Wingdings"/>
              <a:buChar char=""/>
              <a:tabLst>
                <a:tab pos="446405" algn="l"/>
                <a:tab pos="447040" algn="l"/>
              </a:tabLst>
            </a:pPr>
            <a:r>
              <a:rPr sz="2700" spc="-5" dirty="0">
                <a:solidFill>
                  <a:srgbClr val="FF0000"/>
                </a:solidFill>
                <a:latin typeface="Constantia"/>
                <a:cs typeface="Constantia"/>
              </a:rPr>
              <a:t>$_POST</a:t>
            </a:r>
            <a:r>
              <a:rPr sz="2700" spc="-7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7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used</a:t>
            </a:r>
            <a:r>
              <a:rPr sz="2700" spc="-25" dirty="0">
                <a:solidFill>
                  <a:srgbClr val="001F5F"/>
                </a:solidFill>
                <a:latin typeface="Constantia"/>
                <a:cs typeface="Constantia"/>
              </a:rPr>
              <a:t> to</a:t>
            </a:r>
            <a:r>
              <a:rPr sz="27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collect</a:t>
            </a:r>
            <a:r>
              <a:rPr sz="27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form</a:t>
            </a:r>
            <a:r>
              <a:rPr sz="27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data</a:t>
            </a:r>
            <a:r>
              <a:rPr sz="27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after</a:t>
            </a:r>
            <a:r>
              <a:rPr sz="2700" spc="-1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submitting </a:t>
            </a:r>
            <a:r>
              <a:rPr sz="2700" spc="-6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27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HTML</a:t>
            </a:r>
            <a:r>
              <a:rPr sz="27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form</a:t>
            </a:r>
            <a:r>
              <a:rPr sz="27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27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method="post”</a:t>
            </a:r>
            <a:endParaRPr sz="27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0"/>
            <a:ext cx="8568055" cy="841375"/>
            <a:chOff x="144779" y="0"/>
            <a:chExt cx="8568055" cy="8413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0"/>
              <a:ext cx="8336280" cy="8046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5273040" cy="8412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0"/>
              <a:ext cx="8229600" cy="723900"/>
            </a:xfrm>
            <a:custGeom>
              <a:avLst/>
              <a:gdLst/>
              <a:ahLst/>
              <a:cxnLst/>
              <a:rect l="l" t="t" r="r" b="b"/>
              <a:pathLst>
                <a:path w="8229600" h="723900">
                  <a:moveTo>
                    <a:pt x="82296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8229600" y="7239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5189220" cy="768096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2438400"/>
            <a:ext cx="8305800" cy="40385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8891" y="601974"/>
            <a:ext cx="8486140" cy="2705735"/>
            <a:chOff x="278891" y="601974"/>
            <a:chExt cx="8486140" cy="2705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601974"/>
              <a:ext cx="8343900" cy="27051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891" y="690371"/>
              <a:ext cx="8485632" cy="20010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9" y="685800"/>
              <a:ext cx="8229600" cy="2590800"/>
            </a:xfrm>
            <a:custGeom>
              <a:avLst/>
              <a:gdLst/>
              <a:ahLst/>
              <a:cxnLst/>
              <a:rect l="l" t="t" r="r" b="b"/>
              <a:pathLst>
                <a:path w="8229600" h="2590800">
                  <a:moveTo>
                    <a:pt x="8229600" y="0"/>
                  </a:moveTo>
                  <a:lnTo>
                    <a:pt x="0" y="0"/>
                  </a:lnTo>
                  <a:lnTo>
                    <a:pt x="0" y="2590800"/>
                  </a:lnTo>
                  <a:lnTo>
                    <a:pt x="8229600" y="25908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99" y="685800"/>
              <a:ext cx="8229600" cy="2590800"/>
            </a:xfrm>
            <a:custGeom>
              <a:avLst/>
              <a:gdLst/>
              <a:ahLst/>
              <a:cxnLst/>
              <a:rect l="l" t="t" r="r" b="b"/>
              <a:pathLst>
                <a:path w="8229600" h="2590800">
                  <a:moveTo>
                    <a:pt x="0" y="2590800"/>
                  </a:moveTo>
                  <a:lnTo>
                    <a:pt x="8229600" y="25908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25908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731728"/>
            <a:ext cx="7928609" cy="15542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700" dirty="0">
                <a:solidFill>
                  <a:srgbClr val="FF0000"/>
                </a:solidFill>
                <a:latin typeface="Constantia"/>
                <a:cs typeface="Constantia"/>
              </a:rPr>
              <a:t>$_GET</a:t>
            </a:r>
            <a:r>
              <a:rPr sz="2700" spc="-13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used</a:t>
            </a:r>
            <a:r>
              <a:rPr sz="27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7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collect</a:t>
            </a:r>
            <a:r>
              <a:rPr sz="27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form</a:t>
            </a:r>
            <a:r>
              <a:rPr sz="27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data</a:t>
            </a:r>
            <a:r>
              <a:rPr sz="27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after</a:t>
            </a:r>
            <a:r>
              <a:rPr sz="2700" spc="-1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submitting</a:t>
            </a:r>
            <a:r>
              <a:rPr sz="27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an </a:t>
            </a:r>
            <a:r>
              <a:rPr sz="2700" spc="-6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HTML</a:t>
            </a:r>
            <a:r>
              <a:rPr sz="27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form</a:t>
            </a:r>
            <a:r>
              <a:rPr sz="27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27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method</a:t>
            </a:r>
            <a:r>
              <a:rPr sz="2700" spc="-10">
                <a:solidFill>
                  <a:srgbClr val="001F5F"/>
                </a:solidFill>
                <a:latin typeface="Constantia"/>
                <a:cs typeface="Constantia"/>
              </a:rPr>
              <a:t>="</a:t>
            </a:r>
            <a:r>
              <a:rPr sz="2700" spc="-10" smtClean="0">
                <a:solidFill>
                  <a:srgbClr val="001F5F"/>
                </a:solidFill>
                <a:latin typeface="Constantia"/>
                <a:cs typeface="Constantia"/>
              </a:rPr>
              <a:t>get</a:t>
            </a:r>
            <a:r>
              <a:rPr lang="en-US" sz="2700" spc="-10" dirty="0" smtClean="0">
                <a:solidFill>
                  <a:srgbClr val="001F5F"/>
                </a:solidFill>
                <a:latin typeface="Constantia"/>
                <a:cs typeface="Constantia"/>
              </a:rPr>
              <a:t>"</a:t>
            </a:r>
            <a:endParaRPr sz="2700">
              <a:latin typeface="Constantia"/>
              <a:cs typeface="Constantia"/>
            </a:endParaRPr>
          </a:p>
          <a:p>
            <a:pPr marL="355600" indent="-342900">
              <a:spcBef>
                <a:spcPts val="227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700" dirty="0">
                <a:solidFill>
                  <a:srgbClr val="FF0000"/>
                </a:solidFill>
                <a:latin typeface="Constantia"/>
                <a:cs typeface="Constantia"/>
              </a:rPr>
              <a:t>$_GET</a:t>
            </a:r>
            <a:r>
              <a:rPr sz="2700" spc="-16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27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also</a:t>
            </a:r>
            <a:r>
              <a:rPr sz="27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collect</a:t>
            </a:r>
            <a:r>
              <a:rPr sz="27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data</a:t>
            </a:r>
            <a:r>
              <a:rPr sz="27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sent</a:t>
            </a:r>
            <a:r>
              <a:rPr sz="2700" spc="-1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along</a:t>
            </a:r>
            <a:r>
              <a:rPr sz="27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27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7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URL</a:t>
            </a:r>
            <a:endParaRPr sz="27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0"/>
            <a:ext cx="8567928" cy="4267199"/>
            <a:chOff x="144779" y="0"/>
            <a:chExt cx="8567928" cy="43577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0"/>
              <a:ext cx="8336280" cy="6903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4969764" cy="7269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12"/>
              <a:ext cx="8229600" cy="609600"/>
            </a:xfrm>
            <a:custGeom>
              <a:avLst/>
              <a:gdLst/>
              <a:ahLst/>
              <a:cxnLst/>
              <a:rect l="l" t="t" r="r" b="b"/>
              <a:pathLst>
                <a:path w="8229600" h="609600">
                  <a:moveTo>
                    <a:pt x="8229600" y="0"/>
                  </a:moveTo>
                  <a:lnTo>
                    <a:pt x="0" y="0"/>
                  </a:lnTo>
                  <a:lnTo>
                    <a:pt x="0" y="609333"/>
                  </a:lnTo>
                  <a:lnTo>
                    <a:pt x="8229600" y="6093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4887468" cy="6537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400" y="2412307"/>
              <a:ext cx="8063610" cy="167801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7050" y="2723572"/>
              <a:ext cx="8076565" cy="1634143"/>
            </a:xfrm>
            <a:custGeom>
              <a:avLst/>
              <a:gdLst/>
              <a:ahLst/>
              <a:cxnLst/>
              <a:rect l="l" t="t" r="r" b="b"/>
              <a:pathLst>
                <a:path w="8076565" h="1612900">
                  <a:moveTo>
                    <a:pt x="0" y="1612900"/>
                  </a:moveTo>
                  <a:lnTo>
                    <a:pt x="8076310" y="1612900"/>
                  </a:lnTo>
                  <a:lnTo>
                    <a:pt x="8076310" y="0"/>
                  </a:lnTo>
                  <a:lnTo>
                    <a:pt x="0" y="0"/>
                  </a:lnTo>
                  <a:lnTo>
                    <a:pt x="0" y="1612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34339" y="4356735"/>
            <a:ext cx="8089265" cy="2501266"/>
            <a:chOff x="534339" y="4356734"/>
            <a:chExt cx="8089265" cy="250761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039" y="4422666"/>
              <a:ext cx="8063610" cy="243533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40689" y="4363084"/>
              <a:ext cx="8076565" cy="2494915"/>
            </a:xfrm>
            <a:custGeom>
              <a:avLst/>
              <a:gdLst/>
              <a:ahLst/>
              <a:cxnLst/>
              <a:rect l="l" t="t" r="r" b="b"/>
              <a:pathLst>
                <a:path w="8076565" h="2494915">
                  <a:moveTo>
                    <a:pt x="8076310" y="2494914"/>
                  </a:moveTo>
                  <a:lnTo>
                    <a:pt x="8076310" y="0"/>
                  </a:lnTo>
                  <a:lnTo>
                    <a:pt x="0" y="0"/>
                  </a:lnTo>
                  <a:lnTo>
                    <a:pt x="0" y="249491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23228" y="4667250"/>
            <a:ext cx="1228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test_get.php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2420" y="1211577"/>
            <a:ext cx="8404860" cy="5448300"/>
            <a:chOff x="312420" y="1211577"/>
            <a:chExt cx="8404860" cy="5448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0" y="1211577"/>
              <a:ext cx="8343900" cy="54483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420" y="1266443"/>
              <a:ext cx="8290559" cy="52395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8229600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8229600" y="5334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0" y="5334000"/>
                  </a:moveTo>
                  <a:lnTo>
                    <a:pt x="8229600" y="5334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1267175"/>
            <a:ext cx="7909559" cy="518858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5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onstantia"/>
                <a:cs typeface="Constantia"/>
              </a:rPr>
              <a:t>date()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function</a:t>
            </a:r>
            <a:r>
              <a:rPr sz="22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formats</a:t>
            </a:r>
            <a:r>
              <a:rPr sz="22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timestamp</a:t>
            </a:r>
            <a:r>
              <a:rPr sz="22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more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readable</a:t>
            </a:r>
            <a:endParaRPr sz="2200">
              <a:latin typeface="Constantia"/>
              <a:cs typeface="Constantia"/>
            </a:endParaRPr>
          </a:p>
          <a:p>
            <a:pPr marL="355600">
              <a:lnSpc>
                <a:spcPct val="100000"/>
              </a:lnSpc>
              <a:spcBef>
                <a:spcPts val="1060"/>
              </a:spcBef>
            </a:pP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da</a:t>
            </a:r>
            <a:r>
              <a:rPr sz="2200" spc="-4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2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ti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e.</a:t>
            </a:r>
            <a:endParaRPr sz="22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58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Syntax</a:t>
            </a:r>
            <a:endParaRPr sz="22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8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FF0000"/>
                </a:solidFill>
                <a:latin typeface="Constantia"/>
                <a:cs typeface="Constantia"/>
              </a:rPr>
              <a:t>date(format,timestamp)</a:t>
            </a:r>
            <a:endParaRPr sz="20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1295"/>
              </a:spcBef>
              <a:buFont typeface="Wingdings"/>
              <a:buChar char=""/>
              <a:tabLst>
                <a:tab pos="1155700" algn="l"/>
                <a:tab pos="1156335" algn="l"/>
              </a:tabLst>
            </a:pP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format</a:t>
            </a:r>
            <a:r>
              <a:rPr sz="17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Constantia"/>
                <a:cs typeface="Constantia"/>
              </a:rPr>
              <a:t>Required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.</a:t>
            </a:r>
            <a:r>
              <a:rPr sz="17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Specifies</a:t>
            </a:r>
            <a:r>
              <a:rPr sz="17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7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format</a:t>
            </a:r>
            <a:r>
              <a:rPr sz="17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1700" spc="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7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timestamp</a:t>
            </a:r>
            <a:endParaRPr sz="1700">
              <a:latin typeface="Constantia"/>
              <a:cs typeface="Constantia"/>
            </a:endParaRPr>
          </a:p>
          <a:p>
            <a:pPr marL="1612900" lvl="3" indent="-229235">
              <a:lnSpc>
                <a:spcPct val="100000"/>
              </a:lnSpc>
              <a:spcBef>
                <a:spcPts val="1070"/>
              </a:spcBef>
              <a:buFont typeface="Wingdings"/>
              <a:buChar char=""/>
              <a:tabLst>
                <a:tab pos="1612900" algn="l"/>
                <a:tab pos="1613535" algn="l"/>
              </a:tabLst>
            </a:pP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14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-</a:t>
            </a:r>
            <a:r>
              <a:rPr sz="1400" spc="-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onstantia"/>
                <a:cs typeface="Constantia"/>
              </a:rPr>
              <a:t>Represents</a:t>
            </a:r>
            <a:r>
              <a:rPr sz="14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4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onstantia"/>
                <a:cs typeface="Constantia"/>
              </a:rPr>
              <a:t>day</a:t>
            </a:r>
            <a:r>
              <a:rPr sz="14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1400" spc="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4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onstantia"/>
                <a:cs typeface="Constantia"/>
              </a:rPr>
              <a:t>month</a:t>
            </a:r>
            <a:r>
              <a:rPr sz="14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(01</a:t>
            </a:r>
            <a:r>
              <a:rPr sz="14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14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31)</a:t>
            </a:r>
            <a:endParaRPr sz="1400">
              <a:latin typeface="Constantia"/>
              <a:cs typeface="Constantia"/>
            </a:endParaRPr>
          </a:p>
          <a:p>
            <a:pPr marL="1612900" lvl="3" indent="-229235">
              <a:lnSpc>
                <a:spcPct val="100000"/>
              </a:lnSpc>
              <a:spcBef>
                <a:spcPts val="1010"/>
              </a:spcBef>
              <a:buFont typeface="Wingdings"/>
              <a:buChar char=""/>
              <a:tabLst>
                <a:tab pos="1612900" algn="l"/>
                <a:tab pos="1613535" algn="l"/>
              </a:tabLst>
            </a:pP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14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-</a:t>
            </a:r>
            <a:r>
              <a:rPr sz="1400" spc="-10" dirty="0">
                <a:solidFill>
                  <a:srgbClr val="001F5F"/>
                </a:solidFill>
                <a:latin typeface="Constantia"/>
                <a:cs typeface="Constantia"/>
              </a:rPr>
              <a:t> Represents</a:t>
            </a:r>
            <a:r>
              <a:rPr sz="14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4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onstantia"/>
                <a:cs typeface="Constantia"/>
              </a:rPr>
              <a:t>month</a:t>
            </a:r>
            <a:r>
              <a:rPr sz="14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(01</a:t>
            </a:r>
            <a:r>
              <a:rPr sz="14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14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12)</a:t>
            </a:r>
            <a:endParaRPr sz="1400">
              <a:latin typeface="Constantia"/>
              <a:cs typeface="Constantia"/>
            </a:endParaRPr>
          </a:p>
          <a:p>
            <a:pPr marL="1612900" lvl="3" indent="-229235">
              <a:lnSpc>
                <a:spcPct val="100000"/>
              </a:lnSpc>
              <a:spcBef>
                <a:spcPts val="1005"/>
              </a:spcBef>
              <a:buFont typeface="Wingdings"/>
              <a:buChar char=""/>
              <a:tabLst>
                <a:tab pos="1612900" algn="l"/>
                <a:tab pos="1613535" algn="l"/>
              </a:tabLst>
            </a:pP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14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-</a:t>
            </a:r>
            <a:r>
              <a:rPr sz="1400" spc="-10" dirty="0">
                <a:solidFill>
                  <a:srgbClr val="001F5F"/>
                </a:solidFill>
                <a:latin typeface="Constantia"/>
                <a:cs typeface="Constantia"/>
              </a:rPr>
              <a:t> Represents</a:t>
            </a:r>
            <a:r>
              <a:rPr sz="14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4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onstantia"/>
                <a:cs typeface="Constantia"/>
              </a:rPr>
              <a:t>year</a:t>
            </a:r>
            <a:r>
              <a:rPr sz="14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(in</a:t>
            </a:r>
            <a:r>
              <a:rPr sz="14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onstantia"/>
                <a:cs typeface="Constantia"/>
              </a:rPr>
              <a:t>four</a:t>
            </a:r>
            <a:r>
              <a:rPr sz="14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onstantia"/>
                <a:cs typeface="Constantia"/>
              </a:rPr>
              <a:t>digits)</a:t>
            </a:r>
            <a:endParaRPr sz="1400">
              <a:latin typeface="Constantia"/>
              <a:cs typeface="Constantia"/>
            </a:endParaRPr>
          </a:p>
          <a:p>
            <a:pPr marL="1612900" lvl="3" indent="-229235">
              <a:lnSpc>
                <a:spcPct val="100000"/>
              </a:lnSpc>
              <a:spcBef>
                <a:spcPts val="1010"/>
              </a:spcBef>
              <a:buFont typeface="Wingdings"/>
              <a:buChar char=""/>
              <a:tabLst>
                <a:tab pos="1612900" algn="l"/>
                <a:tab pos="1613535" algn="l"/>
              </a:tabLst>
            </a:pP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l</a:t>
            </a:r>
            <a:r>
              <a:rPr sz="14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onstantia"/>
                <a:cs typeface="Constantia"/>
              </a:rPr>
              <a:t>(lowercase</a:t>
            </a:r>
            <a:r>
              <a:rPr sz="14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onstantia"/>
                <a:cs typeface="Constantia"/>
              </a:rPr>
              <a:t>'L')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-</a:t>
            </a:r>
            <a:r>
              <a:rPr sz="1400" spc="-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onstantia"/>
                <a:cs typeface="Constantia"/>
              </a:rPr>
              <a:t>Represents</a:t>
            </a:r>
            <a:r>
              <a:rPr sz="14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4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onstantia"/>
                <a:cs typeface="Constantia"/>
              </a:rPr>
              <a:t>day</a:t>
            </a:r>
            <a:r>
              <a:rPr sz="14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1400" spc="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4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onstantia"/>
                <a:cs typeface="Constantia"/>
              </a:rPr>
              <a:t>week</a:t>
            </a:r>
            <a:endParaRPr sz="14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1165"/>
              </a:spcBef>
              <a:buFont typeface="Wingdings"/>
              <a:buChar char=""/>
              <a:tabLst>
                <a:tab pos="1155700" algn="l"/>
                <a:tab pos="1156335" algn="l"/>
              </a:tabLst>
            </a:pP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timestamp</a:t>
            </a:r>
            <a:r>
              <a:rPr sz="17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FF0000"/>
                </a:solidFill>
                <a:latin typeface="Constantia"/>
                <a:cs typeface="Constantia"/>
              </a:rPr>
              <a:t>Optional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.</a:t>
            </a:r>
            <a:endParaRPr sz="1700">
              <a:latin typeface="Constantia"/>
              <a:cs typeface="Constantia"/>
            </a:endParaRPr>
          </a:p>
          <a:p>
            <a:pPr marL="1612900" lvl="3" indent="-229235">
              <a:lnSpc>
                <a:spcPct val="100000"/>
              </a:lnSpc>
              <a:spcBef>
                <a:spcPts val="1070"/>
              </a:spcBef>
              <a:buFont typeface="Wingdings"/>
              <a:buChar char=""/>
              <a:tabLst>
                <a:tab pos="1612900" algn="l"/>
                <a:tab pos="1613535" algn="l"/>
              </a:tabLst>
            </a:pP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Specifies</a:t>
            </a:r>
            <a:r>
              <a:rPr sz="14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4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onstantia"/>
                <a:cs typeface="Constantia"/>
              </a:rPr>
              <a:t>timestamp:</a:t>
            </a:r>
            <a:r>
              <a:rPr sz="1400" spc="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which</a:t>
            </a:r>
            <a:r>
              <a:rPr sz="14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14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4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onstantia"/>
                <a:cs typeface="Constantia"/>
              </a:rPr>
              <a:t>sequence</a:t>
            </a:r>
            <a:r>
              <a:rPr sz="14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1400" spc="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onstantia"/>
                <a:cs typeface="Constantia"/>
              </a:rPr>
              <a:t>characters,</a:t>
            </a:r>
            <a:r>
              <a:rPr sz="14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onstantia"/>
                <a:cs typeface="Constantia"/>
              </a:rPr>
              <a:t>denoting</a:t>
            </a:r>
            <a:r>
              <a:rPr sz="1400" spc="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4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onstantia"/>
                <a:cs typeface="Constantia"/>
              </a:rPr>
              <a:t>date</a:t>
            </a:r>
            <a:r>
              <a:rPr sz="14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onstantia"/>
                <a:cs typeface="Constantia"/>
              </a:rPr>
              <a:t>and/or</a:t>
            </a:r>
            <a:endParaRPr sz="1400">
              <a:latin typeface="Constantia"/>
              <a:cs typeface="Constantia"/>
            </a:endParaRPr>
          </a:p>
          <a:p>
            <a:pPr marL="1612900">
              <a:lnSpc>
                <a:spcPct val="100000"/>
              </a:lnSpc>
              <a:spcBef>
                <a:spcPts val="670"/>
              </a:spcBef>
            </a:pPr>
            <a:r>
              <a:rPr sz="1400" spc="-5" dirty="0">
                <a:solidFill>
                  <a:srgbClr val="001F5F"/>
                </a:solidFill>
                <a:latin typeface="Constantia"/>
                <a:cs typeface="Constantia"/>
              </a:rPr>
              <a:t>time</a:t>
            </a:r>
            <a:r>
              <a:rPr sz="14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at</a:t>
            </a:r>
            <a:r>
              <a:rPr sz="14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which</a:t>
            </a:r>
            <a:r>
              <a:rPr sz="14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4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onstantia"/>
                <a:cs typeface="Constantia"/>
              </a:rPr>
              <a:t>certain</a:t>
            </a:r>
            <a:r>
              <a:rPr sz="14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onstantia"/>
                <a:cs typeface="Constantia"/>
              </a:rPr>
              <a:t>event</a:t>
            </a:r>
            <a:r>
              <a:rPr sz="14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onstantia"/>
                <a:cs typeface="Constantia"/>
              </a:rPr>
              <a:t>occurred.</a:t>
            </a:r>
            <a:endParaRPr sz="1400">
              <a:latin typeface="Constantia"/>
              <a:cs typeface="Constantia"/>
            </a:endParaRPr>
          </a:p>
          <a:p>
            <a:pPr marL="1612900" lvl="3" indent="-229235">
              <a:lnSpc>
                <a:spcPct val="100000"/>
              </a:lnSpc>
              <a:spcBef>
                <a:spcPts val="1010"/>
              </a:spcBef>
              <a:buFont typeface="Wingdings"/>
              <a:buChar char=""/>
              <a:tabLst>
                <a:tab pos="1612900" algn="l"/>
                <a:tab pos="1613535" algn="l"/>
              </a:tabLst>
            </a:pP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Default</a:t>
            </a:r>
            <a:r>
              <a:rPr sz="14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14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4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onstantia"/>
                <a:cs typeface="Constantia"/>
              </a:rPr>
              <a:t>current</a:t>
            </a:r>
            <a:r>
              <a:rPr sz="14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onstantia"/>
                <a:cs typeface="Constantia"/>
              </a:rPr>
              <a:t>date</a:t>
            </a:r>
            <a:r>
              <a:rPr sz="14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14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onstantia"/>
                <a:cs typeface="Constantia"/>
              </a:rPr>
              <a:t>time</a:t>
            </a:r>
            <a:endParaRPr sz="14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202692"/>
            <a:ext cx="8568055" cy="1096010"/>
            <a:chOff x="144779" y="202692"/>
            <a:chExt cx="8568055" cy="10960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202692"/>
              <a:ext cx="8336280" cy="10591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408432"/>
              <a:ext cx="5052060" cy="8900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228853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229600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8229600" y="9525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420623"/>
              <a:ext cx="4969764" cy="804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79" y="0"/>
            <a:ext cx="8559165" cy="879475"/>
            <a:chOff x="144779" y="0"/>
            <a:chExt cx="8559165" cy="8794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146" y="59453"/>
              <a:ext cx="8313415" cy="7741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79" y="0"/>
              <a:ext cx="4020312" cy="8793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6212"/>
              <a:ext cx="8229600" cy="685800"/>
            </a:xfrm>
            <a:custGeom>
              <a:avLst/>
              <a:gdLst/>
              <a:ahLst/>
              <a:cxnLst/>
              <a:rect l="l" t="t" r="r" b="b"/>
              <a:pathLst>
                <a:path w="8229600" h="685800">
                  <a:moveTo>
                    <a:pt x="8229600" y="0"/>
                  </a:moveTo>
                  <a:lnTo>
                    <a:pt x="0" y="0"/>
                  </a:lnTo>
                  <a:lnTo>
                    <a:pt x="0" y="685533"/>
                  </a:lnTo>
                  <a:lnTo>
                    <a:pt x="8229600" y="6855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311" y="0"/>
              <a:ext cx="3936491" cy="8092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2922" y="1143025"/>
            <a:ext cx="8061452" cy="5045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2420" y="830580"/>
            <a:ext cx="8460105" cy="6027420"/>
            <a:chOff x="312420" y="754377"/>
            <a:chExt cx="8460105" cy="6103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0" y="754377"/>
              <a:ext cx="8343900" cy="59055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420" y="809243"/>
              <a:ext cx="8459724" cy="60487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838200"/>
              <a:ext cx="8229600" cy="5791200"/>
            </a:xfrm>
            <a:custGeom>
              <a:avLst/>
              <a:gdLst/>
              <a:ahLst/>
              <a:cxnLst/>
              <a:rect l="l" t="t" r="r" b="b"/>
              <a:pathLst>
                <a:path w="8229600" h="5791200">
                  <a:moveTo>
                    <a:pt x="8229600" y="0"/>
                  </a:moveTo>
                  <a:lnTo>
                    <a:pt x="0" y="0"/>
                  </a:lnTo>
                  <a:lnTo>
                    <a:pt x="0" y="5791200"/>
                  </a:lnTo>
                  <a:lnTo>
                    <a:pt x="8229600" y="57912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838200"/>
              <a:ext cx="8229600" cy="5791200"/>
            </a:xfrm>
            <a:custGeom>
              <a:avLst/>
              <a:gdLst/>
              <a:ahLst/>
              <a:cxnLst/>
              <a:rect l="l" t="t" r="r" b="b"/>
              <a:pathLst>
                <a:path w="8229600" h="5791200">
                  <a:moveTo>
                    <a:pt x="0" y="5791200"/>
                  </a:moveTo>
                  <a:lnTo>
                    <a:pt x="8229600" y="57912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57912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944625"/>
            <a:ext cx="8012430" cy="5317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spc="-2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Include</a:t>
            </a:r>
            <a:r>
              <a:rPr sz="2200" spc="-7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&amp;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onstantia"/>
                <a:cs typeface="Constantia"/>
              </a:rPr>
              <a:t>Require</a:t>
            </a:r>
            <a:r>
              <a:rPr sz="2200" spc="-7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Statements</a:t>
            </a:r>
            <a:endParaRPr sz="2200">
              <a:latin typeface="Constantia"/>
              <a:cs typeface="Constantia"/>
            </a:endParaRPr>
          </a:p>
          <a:p>
            <a:pPr marL="756285" marR="5080" lvl="1" indent="-287020">
              <a:lnSpc>
                <a:spcPct val="140100"/>
              </a:lnSpc>
              <a:spcBef>
                <a:spcPts val="52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are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used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insert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content</a:t>
            </a:r>
            <a:r>
              <a:rPr sz="20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one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0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10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into</a:t>
            </a:r>
            <a:r>
              <a:rPr sz="20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another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0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5" dirty="0">
                <a:solidFill>
                  <a:srgbClr val="001F5F"/>
                </a:solidFill>
                <a:latin typeface="Constantia"/>
                <a:cs typeface="Constantia"/>
              </a:rPr>
              <a:t>file </a:t>
            </a:r>
            <a:r>
              <a:rPr sz="2000" spc="-4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(bef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se</a:t>
            </a:r>
            <a:r>
              <a:rPr sz="2000" spc="3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r>
              <a:rPr sz="20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x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ecu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es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it)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Syntax</a:t>
            </a:r>
            <a:endParaRPr sz="2000">
              <a:latin typeface="Constantia"/>
              <a:cs typeface="Constantia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1156335" algn="l"/>
              </a:tabLst>
            </a:pPr>
            <a:r>
              <a:rPr sz="1700" b="1" i="1" spc="-5" dirty="0">
                <a:solidFill>
                  <a:srgbClr val="FF0000"/>
                </a:solidFill>
                <a:latin typeface="Constantia"/>
                <a:cs typeface="Constantia"/>
              </a:rPr>
              <a:t>include</a:t>
            </a:r>
            <a:r>
              <a:rPr sz="1700" b="1" i="1" spc="-3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b="1" i="1" spc="5" dirty="0">
                <a:solidFill>
                  <a:srgbClr val="FF0000"/>
                </a:solidFill>
                <a:latin typeface="Constantia"/>
                <a:cs typeface="Constantia"/>
              </a:rPr>
              <a:t>'filename'; </a:t>
            </a:r>
            <a:r>
              <a:rPr sz="1700" b="1" i="1" spc="34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1700" spc="8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b="1" i="1" spc="-15" dirty="0">
                <a:solidFill>
                  <a:srgbClr val="FF0000"/>
                </a:solidFill>
                <a:latin typeface="Constantia"/>
                <a:cs typeface="Constantia"/>
              </a:rPr>
              <a:t>require</a:t>
            </a:r>
            <a:r>
              <a:rPr sz="1700" b="1" i="1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b="1" i="1" spc="5" dirty="0">
                <a:solidFill>
                  <a:srgbClr val="FF0000"/>
                </a:solidFill>
                <a:latin typeface="Constantia"/>
                <a:cs typeface="Constantia"/>
              </a:rPr>
              <a:t>'filename';</a:t>
            </a:r>
            <a:endParaRPr sz="1700">
              <a:latin typeface="Constantia"/>
              <a:cs typeface="Constantia"/>
            </a:endParaRPr>
          </a:p>
          <a:p>
            <a:pPr marL="355600" marR="273050" indent="-342900" algn="just">
              <a:lnSpc>
                <a:spcPct val="140000"/>
              </a:lnSpc>
              <a:spcBef>
                <a:spcPts val="409"/>
              </a:spcBef>
              <a:buFont typeface="Wingdings"/>
              <a:buChar char=""/>
              <a:tabLst>
                <a:tab pos="355600" algn="l"/>
              </a:tabLst>
            </a:pP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include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2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require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statements</a:t>
            </a:r>
            <a:r>
              <a:rPr sz="2200" spc="-1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are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identical,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except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upon </a:t>
            </a:r>
            <a:r>
              <a:rPr sz="2200" spc="-5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failure:</a:t>
            </a:r>
            <a:endParaRPr sz="2200">
              <a:latin typeface="Constantia"/>
              <a:cs typeface="Constantia"/>
            </a:endParaRPr>
          </a:p>
          <a:p>
            <a:pPr marL="756285" marR="25400" lvl="1" indent="-287020" algn="just">
              <a:lnSpc>
                <a:spcPct val="140000"/>
              </a:lnSpc>
              <a:spcBef>
                <a:spcPts val="530"/>
              </a:spcBef>
              <a:buFont typeface="Wingdings"/>
              <a:buChar char=""/>
              <a:tabLst>
                <a:tab pos="756920" algn="l"/>
              </a:tabLst>
            </a:pP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If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10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not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found </a:t>
            </a:r>
            <a:r>
              <a:rPr sz="2000" b="1" spc="-15" dirty="0">
                <a:solidFill>
                  <a:srgbClr val="FF0000"/>
                </a:solidFill>
                <a:latin typeface="Constantia"/>
                <a:cs typeface="Constantia"/>
              </a:rPr>
              <a:t>require</a:t>
            </a:r>
            <a:r>
              <a:rPr sz="2000" b="1" spc="-3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will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produce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fatal</a:t>
            </a:r>
            <a:r>
              <a:rPr sz="2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error</a:t>
            </a:r>
            <a:r>
              <a:rPr sz="20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stop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000" spc="-4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script</a:t>
            </a:r>
            <a:r>
              <a:rPr sz="20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whereas</a:t>
            </a:r>
            <a:r>
              <a:rPr sz="2000" spc="4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onstantia"/>
                <a:cs typeface="Constantia"/>
              </a:rPr>
              <a:t>include</a:t>
            </a:r>
            <a:r>
              <a:rPr sz="2000" b="1" spc="-6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will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only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produce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warning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script </a:t>
            </a:r>
            <a:r>
              <a:rPr sz="2000" spc="-4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will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continue</a:t>
            </a:r>
            <a:endParaRPr sz="2000">
              <a:latin typeface="Constantia"/>
              <a:cs typeface="Constantia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1295"/>
              </a:spcBef>
              <a:buFont typeface="Wingdings"/>
              <a:buChar char=""/>
              <a:tabLst>
                <a:tab pos="1156335" algn="l"/>
              </a:tabLst>
            </a:pPr>
            <a:r>
              <a:rPr sz="1700" spc="-15" dirty="0">
                <a:solidFill>
                  <a:srgbClr val="001F5F"/>
                </a:solidFill>
                <a:latin typeface="Constantia"/>
                <a:cs typeface="Constantia"/>
              </a:rPr>
              <a:t>So,</a:t>
            </a:r>
            <a:r>
              <a:rPr sz="17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if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5" dirty="0">
                <a:solidFill>
                  <a:srgbClr val="001F5F"/>
                </a:solidFill>
                <a:latin typeface="Constantia"/>
                <a:cs typeface="Constantia"/>
              </a:rPr>
              <a:t>you</a:t>
            </a:r>
            <a:r>
              <a:rPr sz="17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want</a:t>
            </a:r>
            <a:r>
              <a:rPr sz="17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7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execution</a:t>
            </a:r>
            <a:r>
              <a:rPr sz="17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17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20" dirty="0">
                <a:solidFill>
                  <a:srgbClr val="001F5F"/>
                </a:solidFill>
                <a:latin typeface="Constantia"/>
                <a:cs typeface="Constantia"/>
              </a:rPr>
              <a:t>go</a:t>
            </a:r>
            <a:r>
              <a:rPr sz="17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17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17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show</a:t>
            </a:r>
            <a:r>
              <a:rPr sz="17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users</a:t>
            </a:r>
            <a:r>
              <a:rPr sz="17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7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output,</a:t>
            </a:r>
            <a:r>
              <a:rPr sz="17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even</a:t>
            </a:r>
            <a:r>
              <a:rPr sz="17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if</a:t>
            </a:r>
            <a:endParaRPr sz="1700">
              <a:latin typeface="Constantia"/>
              <a:cs typeface="Constantia"/>
            </a:endParaRPr>
          </a:p>
          <a:p>
            <a:pPr marL="1155700" algn="just">
              <a:lnSpc>
                <a:spcPct val="100000"/>
              </a:lnSpc>
              <a:spcBef>
                <a:spcPts val="815"/>
              </a:spcBef>
            </a:pP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7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include</a:t>
            </a:r>
            <a:r>
              <a:rPr sz="17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5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17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17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missing,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use</a:t>
            </a:r>
            <a:r>
              <a:rPr sz="17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7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include</a:t>
            </a:r>
            <a:r>
              <a:rPr sz="17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statement.</a:t>
            </a:r>
            <a:endParaRPr sz="17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111125"/>
            <a:ext cx="8568055" cy="803275"/>
            <a:chOff x="144779" y="0"/>
            <a:chExt cx="8568055" cy="8032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0"/>
              <a:ext cx="8336280" cy="7665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4689348" cy="8031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12"/>
              <a:ext cx="8229600" cy="685800"/>
            </a:xfrm>
            <a:custGeom>
              <a:avLst/>
              <a:gdLst/>
              <a:ahLst/>
              <a:cxnLst/>
              <a:rect l="l" t="t" r="r" b="b"/>
              <a:pathLst>
                <a:path w="8229600" h="685800">
                  <a:moveTo>
                    <a:pt x="8229600" y="0"/>
                  </a:moveTo>
                  <a:lnTo>
                    <a:pt x="0" y="0"/>
                  </a:lnTo>
                  <a:lnTo>
                    <a:pt x="0" y="685533"/>
                  </a:lnTo>
                  <a:lnTo>
                    <a:pt x="8229600" y="6855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4608576" cy="7315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79" y="228600"/>
            <a:ext cx="8559165" cy="879475"/>
            <a:chOff x="144779" y="0"/>
            <a:chExt cx="8559165" cy="8794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146" y="59453"/>
              <a:ext cx="8313415" cy="7741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79" y="0"/>
              <a:ext cx="6842759" cy="8793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6212"/>
              <a:ext cx="8229600" cy="685800"/>
            </a:xfrm>
            <a:custGeom>
              <a:avLst/>
              <a:gdLst/>
              <a:ahLst/>
              <a:cxnLst/>
              <a:rect l="l" t="t" r="r" b="b"/>
              <a:pathLst>
                <a:path w="8229600" h="685800">
                  <a:moveTo>
                    <a:pt x="8229600" y="0"/>
                  </a:moveTo>
                  <a:lnTo>
                    <a:pt x="0" y="0"/>
                  </a:lnTo>
                  <a:lnTo>
                    <a:pt x="0" y="685533"/>
                  </a:lnTo>
                  <a:lnTo>
                    <a:pt x="8229600" y="6855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311" y="0"/>
              <a:ext cx="6761988" cy="8092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3000" y="1371600"/>
            <a:ext cx="1837797" cy="1133475"/>
          </a:xfrm>
          <a:prstGeom prst="rect">
            <a:avLst/>
          </a:prstGeom>
        </p:spPr>
      </p:pic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940300" y="1358900"/>
          <a:ext cx="3022599" cy="11461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2630"/>
                <a:gridCol w="530225"/>
                <a:gridCol w="499744"/>
              </a:tblGrid>
              <a:tr h="387337">
                <a:tc grid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891A7"/>
                      </a:solidFill>
                      <a:prstDash val="solid"/>
                    </a:lnL>
                    <a:lnR w="12700">
                      <a:solidFill>
                        <a:srgbClr val="3891A7"/>
                      </a:solidFill>
                      <a:prstDash val="solid"/>
                    </a:lnR>
                    <a:lnT w="12700">
                      <a:solidFill>
                        <a:srgbClr val="3891A7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891A7"/>
                      </a:solidFill>
                      <a:prstDash val="solid"/>
                    </a:lnL>
                    <a:lnB w="28575">
                      <a:solidFill>
                        <a:srgbClr val="3891A7"/>
                      </a:solidFill>
                      <a:prstDash val="solid"/>
                    </a:lnB>
                  </a:tcPr>
                </a:tc>
              </a:tr>
              <a:tr h="3693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891A7"/>
                      </a:solidFill>
                      <a:prstDash val="solid"/>
                    </a:lnL>
                    <a:lnR w="28575">
                      <a:solidFill>
                        <a:srgbClr val="3891A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28575">
                      <a:solidFill>
                        <a:srgbClr val="3891A7"/>
                      </a:solidFill>
                      <a:prstDash val="solid"/>
                    </a:lnL>
                    <a:lnR w="12700">
                      <a:solidFill>
                        <a:srgbClr val="3891A7"/>
                      </a:solidFill>
                      <a:prstDash val="solid"/>
                    </a:lnR>
                    <a:lnT w="28575">
                      <a:solidFill>
                        <a:srgbClr val="3891A7"/>
                      </a:solidFill>
                      <a:prstDash val="solid"/>
                    </a:lnT>
                    <a:lnB w="28575">
                      <a:solidFill>
                        <a:srgbClr val="3891A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php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3891A7"/>
                      </a:solidFill>
                      <a:prstDash val="solid"/>
                    </a:lnL>
                    <a:lnR w="28575">
                      <a:solidFill>
                        <a:srgbClr val="3891A7"/>
                      </a:solidFill>
                      <a:prstDash val="solid"/>
                    </a:lnR>
                    <a:lnT w="28575">
                      <a:solidFill>
                        <a:srgbClr val="3891A7"/>
                      </a:solidFill>
                      <a:prstDash val="solid"/>
                    </a:lnT>
                    <a:lnB w="28575">
                      <a:solidFill>
                        <a:srgbClr val="3891A7"/>
                      </a:solidFill>
                      <a:prstDash val="solid"/>
                    </a:lnB>
                  </a:tcPr>
                </a:tc>
              </a:tr>
              <a:tr h="389509">
                <a:tc grid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891A7"/>
                      </a:solidFill>
                      <a:prstDash val="solid"/>
                    </a:lnL>
                    <a:lnR w="12700">
                      <a:solidFill>
                        <a:srgbClr val="3891A7"/>
                      </a:solidFill>
                      <a:prstDash val="solid"/>
                    </a:lnR>
                    <a:lnB w="12700">
                      <a:solidFill>
                        <a:srgbClr val="3891A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891A7"/>
                      </a:solidFill>
                      <a:prstDash val="solid"/>
                    </a:lnL>
                    <a:lnT w="28575">
                      <a:solidFill>
                        <a:srgbClr val="3891A7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4940300" y="2654300"/>
            <a:ext cx="4210050" cy="1854200"/>
            <a:chOff x="4940300" y="2654300"/>
            <a:chExt cx="4210050" cy="185420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3000" y="2705501"/>
              <a:ext cx="4181230" cy="176142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946650" y="2660650"/>
              <a:ext cx="4197350" cy="1841500"/>
            </a:xfrm>
            <a:custGeom>
              <a:avLst/>
              <a:gdLst/>
              <a:ahLst/>
              <a:cxnLst/>
              <a:rect l="l" t="t" r="r" b="b"/>
              <a:pathLst>
                <a:path w="4197350" h="1841500">
                  <a:moveTo>
                    <a:pt x="0" y="1841500"/>
                  </a:moveTo>
                  <a:lnTo>
                    <a:pt x="4197350" y="1841500"/>
                  </a:lnTo>
                </a:path>
                <a:path w="4197350" h="1841500">
                  <a:moveTo>
                    <a:pt x="4197350" y="0"/>
                  </a:moveTo>
                  <a:lnTo>
                    <a:pt x="0" y="0"/>
                  </a:lnTo>
                  <a:lnTo>
                    <a:pt x="0" y="1841500"/>
                  </a:lnTo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940300" y="4711700"/>
            <a:ext cx="4210050" cy="2152650"/>
            <a:chOff x="4940300" y="4711700"/>
            <a:chExt cx="4210050" cy="215265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3000" y="4745014"/>
              <a:ext cx="4161963" cy="206144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946650" y="4718050"/>
              <a:ext cx="4197350" cy="2139950"/>
            </a:xfrm>
            <a:custGeom>
              <a:avLst/>
              <a:gdLst/>
              <a:ahLst/>
              <a:cxnLst/>
              <a:rect l="l" t="t" r="r" b="b"/>
              <a:pathLst>
                <a:path w="4197350" h="2139950">
                  <a:moveTo>
                    <a:pt x="4197350" y="0"/>
                  </a:moveTo>
                  <a:lnTo>
                    <a:pt x="0" y="0"/>
                  </a:lnTo>
                  <a:lnTo>
                    <a:pt x="0" y="2139947"/>
                  </a:lnTo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3850" y="2000250"/>
            <a:ext cx="4067175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8704" y="1135378"/>
            <a:ext cx="8705215" cy="5600700"/>
            <a:chOff x="298704" y="1135378"/>
            <a:chExt cx="8705215" cy="5600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1" y="1135378"/>
              <a:ext cx="8496296" cy="56007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704" y="1187196"/>
              <a:ext cx="8705088" cy="54010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1219200"/>
              <a:ext cx="8382000" cy="5486400"/>
            </a:xfrm>
            <a:custGeom>
              <a:avLst/>
              <a:gdLst/>
              <a:ahLst/>
              <a:cxnLst/>
              <a:rect l="l" t="t" r="r" b="b"/>
              <a:pathLst>
                <a:path w="8382000" h="5486400">
                  <a:moveTo>
                    <a:pt x="8382000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8382000" y="5486400"/>
                  </a:lnTo>
                  <a:lnTo>
                    <a:pt x="838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219200"/>
              <a:ext cx="8382000" cy="5486400"/>
            </a:xfrm>
            <a:custGeom>
              <a:avLst/>
              <a:gdLst/>
              <a:ahLst/>
              <a:cxnLst/>
              <a:rect l="l" t="t" r="r" b="b"/>
              <a:pathLst>
                <a:path w="8382000" h="5486400">
                  <a:moveTo>
                    <a:pt x="0" y="5486400"/>
                  </a:moveTo>
                  <a:lnTo>
                    <a:pt x="8382000" y="5486400"/>
                  </a:lnTo>
                  <a:lnTo>
                    <a:pt x="8382000" y="0"/>
                  </a:lnTo>
                  <a:lnTo>
                    <a:pt x="0" y="0"/>
                  </a:lnTo>
                  <a:lnTo>
                    <a:pt x="0" y="54864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1190975"/>
            <a:ext cx="8228965" cy="5324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marR="16510" indent="-515620">
              <a:lnSpc>
                <a:spcPct val="140100"/>
              </a:lnSpc>
              <a:spcBef>
                <a:spcPts val="9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When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serving</a:t>
            </a:r>
            <a:r>
              <a:rPr sz="22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static</a:t>
            </a:r>
            <a:r>
              <a:rPr sz="22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web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pages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server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2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normally</a:t>
            </a:r>
            <a:r>
              <a:rPr sz="22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asked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for</a:t>
            </a:r>
            <a:r>
              <a:rPr sz="22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 </a:t>
            </a:r>
            <a:r>
              <a:rPr sz="2200" spc="-5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5" dirty="0">
                <a:solidFill>
                  <a:srgbClr val="001F5F"/>
                </a:solidFill>
                <a:latin typeface="Constantia"/>
                <a:cs typeface="Constantia"/>
              </a:rPr>
              <a:t>file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that has a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.htm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or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.html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extension. If </a:t>
            </a:r>
            <a:r>
              <a:rPr sz="2200" spc="-30" dirty="0">
                <a:solidFill>
                  <a:srgbClr val="001F5F"/>
                </a:solidFill>
                <a:latin typeface="Constantia"/>
                <a:cs typeface="Constantia"/>
              </a:rPr>
              <a:t>we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wish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to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serve a 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dynamic</a:t>
            </a:r>
            <a:r>
              <a:rPr sz="22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page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extension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would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 be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different,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for</a:t>
            </a:r>
            <a:r>
              <a:rPr sz="22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example</a:t>
            </a:r>
            <a:r>
              <a:rPr sz="22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.cgi,</a:t>
            </a:r>
            <a:endParaRPr sz="2200">
              <a:latin typeface="Constantia"/>
              <a:cs typeface="Constantia"/>
            </a:endParaRPr>
          </a:p>
          <a:p>
            <a:pPr marL="527685">
              <a:lnSpc>
                <a:spcPct val="100000"/>
              </a:lnSpc>
              <a:spcBef>
                <a:spcPts val="1055"/>
              </a:spcBef>
              <a:tabLst>
                <a:tab pos="1352550" algn="l"/>
              </a:tabLst>
            </a:pP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.pl,</a:t>
            </a:r>
            <a:r>
              <a:rPr sz="2200" spc="-7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or	</a:t>
            </a:r>
            <a:r>
              <a:rPr sz="2200" spc="-15" dirty="0">
                <a:solidFill>
                  <a:srgbClr val="FF0000"/>
                </a:solidFill>
                <a:latin typeface="Constantia"/>
                <a:cs typeface="Constantia"/>
              </a:rPr>
              <a:t>.php,</a:t>
            </a:r>
            <a:r>
              <a:rPr sz="2200" spc="-2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onstantia"/>
                <a:cs typeface="Constantia"/>
              </a:rPr>
              <a:t>.jsp,</a:t>
            </a:r>
            <a:r>
              <a:rPr sz="2200" spc="-3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.asp</a:t>
            </a:r>
            <a:endParaRPr sz="2200">
              <a:latin typeface="Constantia"/>
              <a:cs typeface="Constantia"/>
            </a:endParaRPr>
          </a:p>
          <a:p>
            <a:pPr marL="527685" marR="5080" indent="-515620">
              <a:lnSpc>
                <a:spcPct val="140000"/>
              </a:lnSpc>
              <a:spcBef>
                <a:spcPts val="530"/>
              </a:spcBef>
              <a:buAutoNum type="arabicPeriod" startAt="2"/>
              <a:tabLst>
                <a:tab pos="527685" algn="l"/>
                <a:tab pos="528320" algn="l"/>
              </a:tabLst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If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request</a:t>
            </a:r>
            <a:r>
              <a:rPr sz="22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comes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22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one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200" spc="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these</a:t>
            </a:r>
            <a:r>
              <a:rPr sz="22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extensions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web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server </a:t>
            </a:r>
            <a:r>
              <a:rPr sz="2200" spc="-5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knows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to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pass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 request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to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200" spc="-30" dirty="0">
                <a:solidFill>
                  <a:srgbClr val="001F5F"/>
                </a:solidFill>
                <a:latin typeface="Constantia"/>
                <a:cs typeface="Constantia"/>
              </a:rPr>
              <a:t>CGI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which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then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interprets it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correctly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and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executes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script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in the particular scripting 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language</a:t>
            </a:r>
            <a:endParaRPr sz="2200">
              <a:latin typeface="Constantia"/>
              <a:cs typeface="Constantia"/>
            </a:endParaRPr>
          </a:p>
          <a:p>
            <a:pPr marL="527685" marR="229870" indent="-515620">
              <a:lnSpc>
                <a:spcPct val="140000"/>
              </a:lnSpc>
              <a:spcBef>
                <a:spcPts val="530"/>
              </a:spcBef>
              <a:buAutoNum type="arabicPeriod" startAt="2"/>
              <a:tabLst>
                <a:tab pos="527685" algn="l"/>
                <a:tab pos="528320" algn="l"/>
              </a:tabLst>
            </a:pP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Once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script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has</a:t>
            </a:r>
            <a:r>
              <a:rPr sz="22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finished</a:t>
            </a:r>
            <a:r>
              <a:rPr sz="22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executing</a:t>
            </a:r>
            <a:r>
              <a:rPr sz="22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30" dirty="0">
                <a:solidFill>
                  <a:srgbClr val="001F5F"/>
                </a:solidFill>
                <a:latin typeface="Constantia"/>
                <a:cs typeface="Constantia"/>
              </a:rPr>
              <a:t>CGI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then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passes</a:t>
            </a:r>
            <a:r>
              <a:rPr sz="2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200" spc="-5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output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back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to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web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server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to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be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delivered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as a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response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to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client</a:t>
            </a:r>
            <a:r>
              <a:rPr sz="22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request</a:t>
            </a:r>
            <a:endParaRPr sz="22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202692"/>
            <a:ext cx="8568055" cy="1096010"/>
            <a:chOff x="144779" y="202692"/>
            <a:chExt cx="8568055" cy="10960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202692"/>
              <a:ext cx="8336280" cy="10591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408432"/>
              <a:ext cx="4404360" cy="8900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228853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229600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8229600" y="9525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420623"/>
              <a:ext cx="4320540" cy="804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601980"/>
            <a:ext cx="8470900" cy="6268720"/>
            <a:chOff x="256031" y="601980"/>
            <a:chExt cx="8470900" cy="6268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601980"/>
              <a:ext cx="8343900" cy="62560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1" y="659892"/>
              <a:ext cx="8470392" cy="58277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685799"/>
              <a:ext cx="8229600" cy="6172200"/>
            </a:xfrm>
            <a:custGeom>
              <a:avLst/>
              <a:gdLst/>
              <a:ahLst/>
              <a:cxnLst/>
              <a:rect l="l" t="t" r="r" b="b"/>
              <a:pathLst>
                <a:path w="8229600" h="6172200">
                  <a:moveTo>
                    <a:pt x="8229600" y="0"/>
                  </a:moveTo>
                  <a:lnTo>
                    <a:pt x="0" y="0"/>
                  </a:lnTo>
                  <a:lnTo>
                    <a:pt x="0" y="6172200"/>
                  </a:lnTo>
                  <a:lnTo>
                    <a:pt x="8229600" y="61722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685799"/>
              <a:ext cx="8229600" cy="6172200"/>
            </a:xfrm>
            <a:custGeom>
              <a:avLst/>
              <a:gdLst/>
              <a:ahLst/>
              <a:cxnLst/>
              <a:rect l="l" t="t" r="r" b="b"/>
              <a:pathLst>
                <a:path w="8229600" h="6172200">
                  <a:moveTo>
                    <a:pt x="0" y="6172200"/>
                  </a:moveTo>
                  <a:lnTo>
                    <a:pt x="8229600" y="61722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722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634873"/>
            <a:ext cx="7941945" cy="5779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278255" indent="-342900">
              <a:lnSpc>
                <a:spcPct val="1401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spc="-2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30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has</a:t>
            </a:r>
            <a:r>
              <a:rPr sz="30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20" dirty="0">
                <a:solidFill>
                  <a:srgbClr val="001F5F"/>
                </a:solidFill>
                <a:latin typeface="Constantia"/>
                <a:cs typeface="Constantia"/>
              </a:rPr>
              <a:t>several</a:t>
            </a:r>
            <a:r>
              <a:rPr sz="30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functions</a:t>
            </a:r>
            <a:r>
              <a:rPr sz="3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10" dirty="0">
                <a:solidFill>
                  <a:srgbClr val="001F5F"/>
                </a:solidFill>
                <a:latin typeface="Constantia"/>
                <a:cs typeface="Constantia"/>
              </a:rPr>
              <a:t>for</a:t>
            </a:r>
            <a:r>
              <a:rPr sz="3000" spc="-1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15" dirty="0">
                <a:solidFill>
                  <a:srgbClr val="001F5F"/>
                </a:solidFill>
                <a:latin typeface="Constantia"/>
                <a:cs typeface="Constantia"/>
              </a:rPr>
              <a:t>creating, </a:t>
            </a:r>
            <a:r>
              <a:rPr sz="3000" spc="-7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15" dirty="0">
                <a:solidFill>
                  <a:srgbClr val="001F5F"/>
                </a:solidFill>
                <a:latin typeface="Constantia"/>
                <a:cs typeface="Constantia"/>
              </a:rPr>
              <a:t>reading,</a:t>
            </a:r>
            <a:r>
              <a:rPr sz="3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10" dirty="0">
                <a:solidFill>
                  <a:srgbClr val="001F5F"/>
                </a:solidFill>
                <a:latin typeface="Constantia"/>
                <a:cs typeface="Constantia"/>
              </a:rPr>
              <a:t>uploading,</a:t>
            </a:r>
            <a:r>
              <a:rPr sz="3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3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editing</a:t>
            </a:r>
            <a:r>
              <a:rPr sz="30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files.</a:t>
            </a:r>
            <a:endParaRPr sz="3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96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600" spc="-5" dirty="0">
                <a:solidFill>
                  <a:srgbClr val="FF0000"/>
                </a:solidFill>
                <a:latin typeface="Constantia"/>
                <a:cs typeface="Constantia"/>
              </a:rPr>
              <a:t>fopen(filename,</a:t>
            </a:r>
            <a:r>
              <a:rPr sz="2600" spc="-8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Constantia"/>
                <a:cs typeface="Constantia"/>
              </a:rPr>
              <a:t>openingMode):</a:t>
            </a:r>
            <a:endParaRPr sz="2600">
              <a:latin typeface="Constantia"/>
              <a:cs typeface="Constantia"/>
            </a:endParaRPr>
          </a:p>
          <a:p>
            <a:pPr marL="1155700" marR="5080" lvl="2" indent="-228600">
              <a:lnSpc>
                <a:spcPct val="140000"/>
              </a:lnSpc>
              <a:spcBef>
                <a:spcPts val="615"/>
              </a:spcBef>
              <a:buFont typeface="Wingdings"/>
              <a:buChar char=""/>
              <a:tabLst>
                <a:tab pos="1156335" algn="l"/>
              </a:tabLst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opens a 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file,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on a </a:t>
            </a:r>
            <a:r>
              <a:rPr sz="2200" spc="5" dirty="0">
                <a:solidFill>
                  <a:srgbClr val="001F5F"/>
                </a:solidFill>
                <a:latin typeface="Constantia"/>
                <a:cs typeface="Constantia"/>
              </a:rPr>
              <a:t>file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that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does not exist, 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it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will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create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it, </a:t>
            </a:r>
            <a:r>
              <a:rPr sz="2200" spc="-5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given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that</a:t>
            </a:r>
            <a:r>
              <a:rPr sz="2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5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2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opened</a:t>
            </a:r>
            <a:r>
              <a:rPr sz="22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for</a:t>
            </a:r>
            <a:r>
              <a:rPr sz="2200" spc="-1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writing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(w)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22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appending </a:t>
            </a:r>
            <a:r>
              <a:rPr sz="2200" spc="-5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(a).</a:t>
            </a:r>
            <a:endParaRPr sz="22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78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600" spc="-15" dirty="0">
                <a:solidFill>
                  <a:srgbClr val="FF0000"/>
                </a:solidFill>
                <a:latin typeface="Constantia"/>
                <a:cs typeface="Constantia"/>
              </a:rPr>
              <a:t>fclose(pointerToOpenedFile):</a:t>
            </a:r>
            <a:endParaRPr sz="26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1675"/>
              </a:spcBef>
              <a:buFont typeface="Wingdings"/>
              <a:buChar char=""/>
              <a:tabLst>
                <a:tab pos="1156335" algn="l"/>
              </a:tabLst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used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2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close</a:t>
            </a:r>
            <a:r>
              <a:rPr sz="22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open</a:t>
            </a:r>
            <a:r>
              <a:rPr sz="22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5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endParaRPr sz="22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78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600" spc="-15" dirty="0">
                <a:solidFill>
                  <a:srgbClr val="FF0000"/>
                </a:solidFill>
                <a:latin typeface="Constantia"/>
                <a:cs typeface="Constantia"/>
              </a:rPr>
              <a:t>feof(pointerToOpenedFile):</a:t>
            </a:r>
            <a:endParaRPr sz="26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1670"/>
              </a:spcBef>
              <a:buFont typeface="Wingdings"/>
              <a:buChar char=""/>
              <a:tabLst>
                <a:tab pos="1156335" algn="l"/>
              </a:tabLst>
            </a:pP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checks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if</a:t>
            </a:r>
            <a:r>
              <a:rPr sz="2200" spc="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"end-of-file"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(EOF)</a:t>
            </a:r>
            <a:r>
              <a:rPr sz="2200" spc="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has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been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reached</a:t>
            </a:r>
            <a:endParaRPr sz="22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0"/>
            <a:ext cx="8568055" cy="727075"/>
            <a:chOff x="144779" y="0"/>
            <a:chExt cx="8568055" cy="7270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50292"/>
              <a:ext cx="8336280" cy="6400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6012180" cy="7269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76212"/>
              <a:ext cx="8229600" cy="533400"/>
            </a:xfrm>
            <a:custGeom>
              <a:avLst/>
              <a:gdLst/>
              <a:ahLst/>
              <a:cxnLst/>
              <a:rect l="l" t="t" r="r" b="b"/>
              <a:pathLst>
                <a:path w="8229600" h="533400">
                  <a:moveTo>
                    <a:pt x="82296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229600" y="5331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5929884" cy="6537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1375" y="601980"/>
            <a:ext cx="8376284" cy="6268720"/>
            <a:chOff x="341375" y="601980"/>
            <a:chExt cx="8376284" cy="6268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601980"/>
              <a:ext cx="8343900" cy="62560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75" y="635508"/>
              <a:ext cx="8357616" cy="56677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9" y="685799"/>
              <a:ext cx="8229600" cy="6172200"/>
            </a:xfrm>
            <a:custGeom>
              <a:avLst/>
              <a:gdLst/>
              <a:ahLst/>
              <a:cxnLst/>
              <a:rect l="l" t="t" r="r" b="b"/>
              <a:pathLst>
                <a:path w="8229600" h="6172200">
                  <a:moveTo>
                    <a:pt x="8229600" y="0"/>
                  </a:moveTo>
                  <a:lnTo>
                    <a:pt x="0" y="0"/>
                  </a:lnTo>
                  <a:lnTo>
                    <a:pt x="0" y="6172200"/>
                  </a:lnTo>
                  <a:lnTo>
                    <a:pt x="8229600" y="61722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99" y="685799"/>
              <a:ext cx="8229600" cy="6172200"/>
            </a:xfrm>
            <a:custGeom>
              <a:avLst/>
              <a:gdLst/>
              <a:ahLst/>
              <a:cxnLst/>
              <a:rect l="l" t="t" r="r" b="b"/>
              <a:pathLst>
                <a:path w="8229600" h="6172200">
                  <a:moveTo>
                    <a:pt x="0" y="6172200"/>
                  </a:moveTo>
                  <a:lnTo>
                    <a:pt x="8229600" y="61722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722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621537"/>
            <a:ext cx="7997825" cy="563372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sz="1800" spc="37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Read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45" dirty="0">
                <a:solidFill>
                  <a:srgbClr val="001F5F"/>
                </a:solidFill>
                <a:latin typeface="Constantia"/>
                <a:cs typeface="Constantia"/>
              </a:rPr>
              <a:t>only.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18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pointer</a:t>
            </a:r>
            <a:r>
              <a:rPr sz="18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at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start</a:t>
            </a:r>
            <a:r>
              <a:rPr sz="18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1800" spc="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5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endParaRPr sz="18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0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onstantia"/>
                <a:cs typeface="Constantia"/>
              </a:rPr>
              <a:t>r+</a:t>
            </a:r>
            <a:r>
              <a:rPr sz="1800" spc="-3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Read/Write.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1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pointer</a:t>
            </a:r>
            <a:r>
              <a:rPr sz="18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at</a:t>
            </a:r>
            <a:r>
              <a:rPr sz="18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start</a:t>
            </a:r>
            <a:r>
              <a:rPr sz="18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1800" spc="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5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endParaRPr sz="18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0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onstantia"/>
                <a:cs typeface="Constantia"/>
              </a:rPr>
              <a:t>w</a:t>
            </a:r>
            <a:r>
              <a:rPr sz="1800" spc="-7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spc="-75" dirty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800" spc="-3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8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l</a:t>
            </a:r>
            <a:r>
              <a:rPr sz="1800" spc="-185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.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800" spc="-50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800" spc="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1800" spc="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800" spc="-3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es</a:t>
            </a:r>
            <a:r>
              <a:rPr sz="18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40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l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0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onstantia"/>
                <a:cs typeface="Constantia"/>
              </a:rPr>
              <a:t>w+</a:t>
            </a:r>
            <a:r>
              <a:rPr sz="1800" spc="-4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Read/Write.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 Overwrites</a:t>
            </a:r>
            <a:r>
              <a:rPr sz="18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5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endParaRPr sz="18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0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onstantia"/>
                <a:cs typeface="Constantia"/>
              </a:rPr>
              <a:t>a</a:t>
            </a:r>
            <a:r>
              <a:rPr sz="1800" spc="-9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Append.</a:t>
            </a:r>
            <a:r>
              <a:rPr sz="1800" spc="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18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pointer</a:t>
            </a:r>
            <a:r>
              <a:rPr sz="18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at</a:t>
            </a:r>
            <a:r>
              <a:rPr sz="18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end</a:t>
            </a:r>
            <a:r>
              <a:rPr sz="18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1800" spc="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5" dirty="0">
                <a:solidFill>
                  <a:srgbClr val="001F5F"/>
                </a:solidFill>
                <a:latin typeface="Constantia"/>
                <a:cs typeface="Constantia"/>
              </a:rPr>
              <a:t>file.</a:t>
            </a:r>
            <a:endParaRPr sz="18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95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If</a:t>
            </a:r>
            <a:r>
              <a:rPr sz="15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5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15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doesn't</a:t>
            </a:r>
            <a:r>
              <a:rPr sz="15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exist,</a:t>
            </a:r>
            <a:r>
              <a:rPr sz="1500" spc="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fopen()</a:t>
            </a:r>
            <a:r>
              <a:rPr sz="15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1F5F"/>
                </a:solidFill>
                <a:latin typeface="Constantia"/>
                <a:cs typeface="Constantia"/>
              </a:rPr>
              <a:t>will</a:t>
            </a:r>
            <a:r>
              <a:rPr sz="1500" spc="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5" dirty="0">
                <a:solidFill>
                  <a:srgbClr val="001F5F"/>
                </a:solidFill>
                <a:latin typeface="Constantia"/>
                <a:cs typeface="Constantia"/>
              </a:rPr>
              <a:t>try</a:t>
            </a:r>
            <a:r>
              <a:rPr sz="15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15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1F5F"/>
                </a:solidFill>
                <a:latin typeface="Constantia"/>
                <a:cs typeface="Constantia"/>
              </a:rPr>
              <a:t>create</a:t>
            </a:r>
            <a:r>
              <a:rPr sz="15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5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endParaRPr sz="15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03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onstantia"/>
                <a:cs typeface="Constantia"/>
              </a:rPr>
              <a:t>a+</a:t>
            </a:r>
            <a:r>
              <a:rPr sz="1800" spc="-1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spc="-2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ead/</a:t>
            </a:r>
            <a:r>
              <a:rPr sz="1800" spc="-2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ppend.</a:t>
            </a:r>
            <a:r>
              <a:rPr sz="18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l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po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800" spc="-3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r>
              <a:rPr sz="18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at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end</a:t>
            </a:r>
            <a:r>
              <a:rPr sz="18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1800" spc="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40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l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e.</a:t>
            </a:r>
            <a:endParaRPr sz="18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0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onstantia"/>
                <a:cs typeface="Constantia"/>
              </a:rPr>
              <a:t>x</a:t>
            </a:r>
            <a:r>
              <a:rPr sz="1800" spc="-5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ea</a:t>
            </a:r>
            <a:r>
              <a:rPr sz="1800" spc="-2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8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18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open</a:t>
            </a:r>
            <a:r>
              <a:rPr sz="18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18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1800" spc="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800" spc="-3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8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l</a:t>
            </a:r>
            <a:r>
              <a:rPr sz="1800" spc="-185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.</a:t>
            </a:r>
            <a:endParaRPr sz="18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944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500" spc="-20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500" spc="-10" dirty="0">
                <a:solidFill>
                  <a:srgbClr val="001F5F"/>
                </a:solidFill>
                <a:latin typeface="Constantia"/>
                <a:cs typeface="Constantia"/>
              </a:rPr>
              <a:t>l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5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poin</a:t>
            </a:r>
            <a:r>
              <a:rPr sz="1500" spc="-2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r>
              <a:rPr sz="15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at</a:t>
            </a:r>
            <a:r>
              <a:rPr sz="15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500" spc="-10" dirty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5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beginnin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15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1500" spc="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500" spc="-10" dirty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5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35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500" spc="-10" dirty="0">
                <a:solidFill>
                  <a:srgbClr val="001F5F"/>
                </a:solidFill>
                <a:latin typeface="Constantia"/>
                <a:cs typeface="Constantia"/>
              </a:rPr>
              <a:t>l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e.</a:t>
            </a:r>
            <a:endParaRPr sz="15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90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If</a:t>
            </a:r>
            <a:r>
              <a:rPr sz="1500" spc="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5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5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15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1F5F"/>
                </a:solidFill>
                <a:latin typeface="Constantia"/>
                <a:cs typeface="Constantia"/>
              </a:rPr>
              <a:t>already</a:t>
            </a:r>
            <a:r>
              <a:rPr sz="15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exists,</a:t>
            </a:r>
            <a:r>
              <a:rPr sz="15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5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fopen()</a:t>
            </a:r>
            <a:r>
              <a:rPr sz="15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call</a:t>
            </a:r>
            <a:r>
              <a:rPr sz="15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will</a:t>
            </a:r>
            <a:r>
              <a:rPr sz="15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fail</a:t>
            </a:r>
            <a:r>
              <a:rPr sz="15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15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15" dirty="0">
                <a:solidFill>
                  <a:srgbClr val="001F5F"/>
                </a:solidFill>
                <a:latin typeface="Constantia"/>
                <a:cs typeface="Constantia"/>
              </a:rPr>
              <a:t>generate</a:t>
            </a:r>
            <a:r>
              <a:rPr sz="15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15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25" dirty="0">
                <a:solidFill>
                  <a:srgbClr val="001F5F"/>
                </a:solidFill>
                <a:latin typeface="Constantia"/>
                <a:cs typeface="Constantia"/>
              </a:rPr>
              <a:t>error.</a:t>
            </a:r>
            <a:r>
              <a:rPr sz="15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If</a:t>
            </a:r>
            <a:r>
              <a:rPr sz="1500" spc="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5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5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15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does</a:t>
            </a:r>
            <a:r>
              <a:rPr sz="15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not</a:t>
            </a:r>
            <a:endParaRPr sz="1500">
              <a:latin typeface="Constantia"/>
              <a:cs typeface="Constantia"/>
            </a:endParaRPr>
          </a:p>
          <a:p>
            <a:pPr marL="756285">
              <a:lnSpc>
                <a:spcPct val="100000"/>
              </a:lnSpc>
              <a:spcBef>
                <a:spcPts val="540"/>
              </a:spcBef>
            </a:pP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exist,</a:t>
            </a:r>
            <a:r>
              <a:rPr sz="15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500" spc="2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15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3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5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1500" spc="-2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ea</a:t>
            </a:r>
            <a:r>
              <a:rPr sz="1500" spc="-2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5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it</a:t>
            </a:r>
            <a:endParaRPr sz="15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03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0000"/>
                </a:solidFill>
                <a:latin typeface="Constantia"/>
                <a:cs typeface="Constantia"/>
              </a:rPr>
              <a:t>x</a:t>
            </a:r>
            <a:r>
              <a:rPr sz="1800" dirty="0">
                <a:solidFill>
                  <a:srgbClr val="FF0000"/>
                </a:solidFill>
                <a:latin typeface="Constantia"/>
                <a:cs typeface="Constantia"/>
              </a:rPr>
              <a:t>+</a:t>
            </a:r>
            <a:r>
              <a:rPr sz="1800" spc="-1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ea</a:t>
            </a:r>
            <a:r>
              <a:rPr sz="1800" spc="-2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8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18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open</a:t>
            </a:r>
            <a:r>
              <a:rPr sz="18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18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ead/wri</a:t>
            </a:r>
            <a:r>
              <a:rPr sz="1800" spc="-2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e.</a:t>
            </a:r>
            <a:endParaRPr sz="18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95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500" spc="-20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500" spc="-10" dirty="0">
                <a:solidFill>
                  <a:srgbClr val="001F5F"/>
                </a:solidFill>
                <a:latin typeface="Constantia"/>
                <a:cs typeface="Constantia"/>
              </a:rPr>
              <a:t>l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5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poin</a:t>
            </a:r>
            <a:r>
              <a:rPr sz="1500" spc="-2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r>
              <a:rPr sz="15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at</a:t>
            </a:r>
            <a:r>
              <a:rPr sz="15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500" spc="-10" dirty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5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beginnin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15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1500" spc="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500" spc="-10" dirty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5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35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500" spc="-10" dirty="0">
                <a:solidFill>
                  <a:srgbClr val="001F5F"/>
                </a:solidFill>
                <a:latin typeface="Constantia"/>
                <a:cs typeface="Constantia"/>
              </a:rPr>
              <a:t>l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e.</a:t>
            </a:r>
            <a:endParaRPr sz="1500">
              <a:latin typeface="Constantia"/>
              <a:cs typeface="Constantia"/>
            </a:endParaRPr>
          </a:p>
          <a:p>
            <a:pPr marL="756285" marR="5080" lvl="1" indent="-287020">
              <a:lnSpc>
                <a:spcPct val="130000"/>
              </a:lnSpc>
              <a:spcBef>
                <a:spcPts val="36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If</a:t>
            </a:r>
            <a:r>
              <a:rPr sz="15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5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15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already</a:t>
            </a:r>
            <a:r>
              <a:rPr sz="15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exists,</a:t>
            </a:r>
            <a:r>
              <a:rPr sz="15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5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fopen()</a:t>
            </a:r>
            <a:r>
              <a:rPr sz="15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call</a:t>
            </a:r>
            <a:r>
              <a:rPr sz="15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1F5F"/>
                </a:solidFill>
                <a:latin typeface="Constantia"/>
                <a:cs typeface="Constantia"/>
              </a:rPr>
              <a:t>will</a:t>
            </a:r>
            <a:r>
              <a:rPr sz="15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fail</a:t>
            </a:r>
            <a:r>
              <a:rPr sz="15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15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15" dirty="0">
                <a:solidFill>
                  <a:srgbClr val="001F5F"/>
                </a:solidFill>
                <a:latin typeface="Constantia"/>
                <a:cs typeface="Constantia"/>
              </a:rPr>
              <a:t>generate</a:t>
            </a:r>
            <a:r>
              <a:rPr sz="15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15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25" dirty="0">
                <a:solidFill>
                  <a:srgbClr val="001F5F"/>
                </a:solidFill>
                <a:latin typeface="Constantia"/>
                <a:cs typeface="Constantia"/>
              </a:rPr>
              <a:t>error.</a:t>
            </a:r>
            <a:r>
              <a:rPr sz="15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1F5F"/>
                </a:solidFill>
                <a:latin typeface="Constantia"/>
                <a:cs typeface="Constantia"/>
              </a:rPr>
              <a:t>If</a:t>
            </a:r>
            <a:r>
              <a:rPr sz="1500" spc="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5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15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does</a:t>
            </a:r>
            <a:r>
              <a:rPr sz="15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not </a:t>
            </a:r>
            <a:r>
              <a:rPr sz="1500" spc="-3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dirty="0">
                <a:solidFill>
                  <a:srgbClr val="001F5F"/>
                </a:solidFill>
                <a:latin typeface="Constantia"/>
                <a:cs typeface="Constantia"/>
              </a:rPr>
              <a:t>exist,</a:t>
            </a:r>
            <a:r>
              <a:rPr sz="15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5" dirty="0">
                <a:solidFill>
                  <a:srgbClr val="001F5F"/>
                </a:solidFill>
                <a:latin typeface="Constantia"/>
                <a:cs typeface="Constantia"/>
              </a:rPr>
              <a:t>try</a:t>
            </a:r>
            <a:r>
              <a:rPr sz="15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15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10" dirty="0">
                <a:solidFill>
                  <a:srgbClr val="001F5F"/>
                </a:solidFill>
                <a:latin typeface="Constantia"/>
                <a:cs typeface="Constantia"/>
              </a:rPr>
              <a:t>create</a:t>
            </a:r>
            <a:r>
              <a:rPr sz="15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500" spc="-5" dirty="0">
                <a:solidFill>
                  <a:srgbClr val="001F5F"/>
                </a:solidFill>
                <a:latin typeface="Constantia"/>
                <a:cs typeface="Constantia"/>
              </a:rPr>
              <a:t>it</a:t>
            </a:r>
            <a:endParaRPr sz="15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0"/>
            <a:ext cx="8568055" cy="727075"/>
            <a:chOff x="144779" y="0"/>
            <a:chExt cx="8568055" cy="7270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50292"/>
              <a:ext cx="8336280" cy="6400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6280404" cy="7269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76212"/>
              <a:ext cx="8229600" cy="533400"/>
            </a:xfrm>
            <a:custGeom>
              <a:avLst/>
              <a:gdLst/>
              <a:ahLst/>
              <a:cxnLst/>
              <a:rect l="l" t="t" r="r" b="b"/>
              <a:pathLst>
                <a:path w="8229600" h="533400">
                  <a:moveTo>
                    <a:pt x="82296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229600" y="5331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6199632" cy="6537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601980"/>
            <a:ext cx="8536305" cy="6268720"/>
            <a:chOff x="256031" y="601980"/>
            <a:chExt cx="8536305" cy="6268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601980"/>
              <a:ext cx="8343900" cy="62560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1" y="659892"/>
              <a:ext cx="8535924" cy="59070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685799"/>
              <a:ext cx="8229600" cy="6172200"/>
            </a:xfrm>
            <a:custGeom>
              <a:avLst/>
              <a:gdLst/>
              <a:ahLst/>
              <a:cxnLst/>
              <a:rect l="l" t="t" r="r" b="b"/>
              <a:pathLst>
                <a:path w="8229600" h="6172200">
                  <a:moveTo>
                    <a:pt x="8229600" y="0"/>
                  </a:moveTo>
                  <a:lnTo>
                    <a:pt x="0" y="0"/>
                  </a:lnTo>
                  <a:lnTo>
                    <a:pt x="0" y="6172200"/>
                  </a:lnTo>
                  <a:lnTo>
                    <a:pt x="8229600" y="61722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685799"/>
              <a:ext cx="8229600" cy="6172200"/>
            </a:xfrm>
            <a:custGeom>
              <a:avLst/>
              <a:gdLst/>
              <a:ahLst/>
              <a:cxnLst/>
              <a:rect l="l" t="t" r="r" b="b"/>
              <a:pathLst>
                <a:path w="8229600" h="6172200">
                  <a:moveTo>
                    <a:pt x="0" y="6172200"/>
                  </a:moveTo>
                  <a:lnTo>
                    <a:pt x="8229600" y="61722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722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818134"/>
            <a:ext cx="8015605" cy="566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FF0000"/>
                </a:solidFill>
                <a:latin typeface="Constantia"/>
                <a:cs typeface="Constantia"/>
              </a:rPr>
              <a:t>readfile(filename):</a:t>
            </a:r>
            <a:endParaRPr sz="3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96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600" spc="-10" dirty="0">
                <a:solidFill>
                  <a:srgbClr val="001F5F"/>
                </a:solidFill>
                <a:latin typeface="Constantia"/>
                <a:cs typeface="Constantia"/>
              </a:rPr>
              <a:t>reads</a:t>
            </a:r>
            <a:r>
              <a:rPr sz="26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6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10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2600" spc="-1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6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writes</a:t>
            </a:r>
            <a:r>
              <a:rPr sz="26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it</a:t>
            </a:r>
            <a:r>
              <a:rPr sz="26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2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6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6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output</a:t>
            </a:r>
            <a:r>
              <a:rPr sz="26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buffer</a:t>
            </a:r>
            <a:endParaRPr sz="26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20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spc="-10" dirty="0">
                <a:solidFill>
                  <a:srgbClr val="FF0000"/>
                </a:solidFill>
                <a:latin typeface="Constantia"/>
                <a:cs typeface="Constantia"/>
              </a:rPr>
              <a:t>fread(param1,</a:t>
            </a:r>
            <a:r>
              <a:rPr sz="3000" spc="-9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3000" spc="-10" dirty="0">
                <a:solidFill>
                  <a:srgbClr val="FF0000"/>
                </a:solidFill>
                <a:latin typeface="Constantia"/>
                <a:cs typeface="Constantia"/>
              </a:rPr>
              <a:t>param2):</a:t>
            </a:r>
            <a:r>
              <a:rPr sz="3000" spc="-9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3000" spc="-10" dirty="0">
                <a:solidFill>
                  <a:srgbClr val="001F5F"/>
                </a:solidFill>
                <a:latin typeface="Constantia"/>
                <a:cs typeface="Constantia"/>
              </a:rPr>
              <a:t>reads</a:t>
            </a:r>
            <a:r>
              <a:rPr sz="3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15" dirty="0">
                <a:solidFill>
                  <a:srgbClr val="001F5F"/>
                </a:solidFill>
                <a:latin typeface="Constantia"/>
                <a:cs typeface="Constantia"/>
              </a:rPr>
              <a:t>from</a:t>
            </a:r>
            <a:r>
              <a:rPr sz="3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3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open</a:t>
            </a:r>
            <a:r>
              <a:rPr sz="3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10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endParaRPr sz="3000">
              <a:latin typeface="Constantia"/>
              <a:cs typeface="Constantia"/>
            </a:endParaRPr>
          </a:p>
          <a:p>
            <a:pPr marL="1155700" lvl="1" indent="-229235">
              <a:lnSpc>
                <a:spcPct val="100000"/>
              </a:lnSpc>
              <a:spcBef>
                <a:spcPts val="1760"/>
              </a:spcBef>
              <a:buFont typeface="Wingdings"/>
              <a:buChar char=""/>
              <a:tabLst>
                <a:tab pos="1156335" algn="l"/>
              </a:tabLst>
            </a:pP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param1: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contains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name</a:t>
            </a:r>
            <a:r>
              <a:rPr sz="22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200" spc="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5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2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read from</a:t>
            </a:r>
            <a:endParaRPr sz="2200">
              <a:latin typeface="Constantia"/>
              <a:cs typeface="Constantia"/>
            </a:endParaRPr>
          </a:p>
          <a:p>
            <a:pPr marL="1155700" lvl="1" indent="-229235">
              <a:lnSpc>
                <a:spcPct val="100000"/>
              </a:lnSpc>
              <a:spcBef>
                <a:spcPts val="1585"/>
              </a:spcBef>
              <a:buFont typeface="Wingdings"/>
              <a:buChar char=""/>
              <a:tabLst>
                <a:tab pos="1156335" algn="l"/>
              </a:tabLst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pa</a:t>
            </a:r>
            <a:r>
              <a:rPr sz="2200" spc="-5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2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:</a:t>
            </a:r>
            <a:r>
              <a:rPr sz="22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eci</a:t>
            </a:r>
            <a:r>
              <a:rPr sz="2200" spc="45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es</a:t>
            </a:r>
            <a:r>
              <a:rPr sz="22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xi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u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nu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1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200" spc="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30" dirty="0">
                <a:solidFill>
                  <a:srgbClr val="001F5F"/>
                </a:solidFill>
                <a:latin typeface="Constantia"/>
                <a:cs typeface="Constantia"/>
              </a:rPr>
              <a:t>b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2200" spc="-4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es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4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2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ead</a:t>
            </a:r>
            <a:endParaRPr sz="22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98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spc="-20" dirty="0">
                <a:solidFill>
                  <a:srgbClr val="FF0000"/>
                </a:solidFill>
                <a:latin typeface="Constantia"/>
                <a:cs typeface="Constantia"/>
              </a:rPr>
              <a:t>fgets(pointerToOpenedFile)</a:t>
            </a:r>
            <a:endParaRPr sz="3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96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6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used</a:t>
            </a:r>
            <a:r>
              <a:rPr sz="26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2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6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Constantia"/>
                <a:cs typeface="Constantia"/>
              </a:rPr>
              <a:t>read</a:t>
            </a:r>
            <a:r>
              <a:rPr sz="26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6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single</a:t>
            </a:r>
            <a:r>
              <a:rPr sz="26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line</a:t>
            </a:r>
            <a:r>
              <a:rPr sz="26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Constantia"/>
                <a:cs typeface="Constantia"/>
              </a:rPr>
              <a:t>from</a:t>
            </a:r>
            <a:r>
              <a:rPr sz="26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6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10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endParaRPr sz="26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20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spc="-20" dirty="0">
                <a:solidFill>
                  <a:srgbClr val="FF0000"/>
                </a:solidFill>
                <a:latin typeface="Constantia"/>
                <a:cs typeface="Constantia"/>
              </a:rPr>
              <a:t>fgetc(pointerToOpenedFile)</a:t>
            </a:r>
            <a:endParaRPr sz="3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96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6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used</a:t>
            </a:r>
            <a:r>
              <a:rPr sz="26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2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6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Constantia"/>
                <a:cs typeface="Constantia"/>
              </a:rPr>
              <a:t>read</a:t>
            </a:r>
            <a:r>
              <a:rPr sz="26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6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single</a:t>
            </a:r>
            <a:r>
              <a:rPr sz="26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Constantia"/>
                <a:cs typeface="Constantia"/>
              </a:rPr>
              <a:t>character</a:t>
            </a:r>
            <a:r>
              <a:rPr sz="26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Constantia"/>
                <a:cs typeface="Constantia"/>
              </a:rPr>
              <a:t>from</a:t>
            </a:r>
            <a:r>
              <a:rPr sz="26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6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10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endParaRPr sz="26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0"/>
            <a:ext cx="8568055" cy="727075"/>
            <a:chOff x="144779" y="0"/>
            <a:chExt cx="8568055" cy="7270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50292"/>
              <a:ext cx="8336280" cy="6400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7397496" cy="7269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76212"/>
              <a:ext cx="8229600" cy="533400"/>
            </a:xfrm>
            <a:custGeom>
              <a:avLst/>
              <a:gdLst/>
              <a:ahLst/>
              <a:cxnLst/>
              <a:rect l="l" t="t" r="r" b="b"/>
              <a:pathLst>
                <a:path w="8229600" h="533400">
                  <a:moveTo>
                    <a:pt x="82296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229600" y="5331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7315200" cy="6537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100" y="2425700"/>
            <a:ext cx="5173980" cy="1410970"/>
            <a:chOff x="292100" y="2425700"/>
            <a:chExt cx="5173980" cy="14109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438400"/>
              <a:ext cx="5148199" cy="138544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8450" y="2432050"/>
              <a:ext cx="5161280" cy="1398270"/>
            </a:xfrm>
            <a:custGeom>
              <a:avLst/>
              <a:gdLst/>
              <a:ahLst/>
              <a:cxnLst/>
              <a:rect l="l" t="t" r="r" b="b"/>
              <a:pathLst>
                <a:path w="5161280" h="1398270">
                  <a:moveTo>
                    <a:pt x="0" y="1398143"/>
                  </a:moveTo>
                  <a:lnTo>
                    <a:pt x="5160899" y="1398143"/>
                  </a:lnTo>
                  <a:lnTo>
                    <a:pt x="5160899" y="0"/>
                  </a:lnTo>
                  <a:lnTo>
                    <a:pt x="0" y="0"/>
                  </a:lnTo>
                  <a:lnTo>
                    <a:pt x="0" y="1398143"/>
                  </a:lnTo>
                  <a:close/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3500" y="4483062"/>
            <a:ext cx="9017000" cy="2087880"/>
            <a:chOff x="63500" y="4483062"/>
            <a:chExt cx="9017000" cy="20878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4495762"/>
              <a:ext cx="8991600" cy="20624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9850" y="4489412"/>
              <a:ext cx="9004300" cy="2075180"/>
            </a:xfrm>
            <a:custGeom>
              <a:avLst/>
              <a:gdLst/>
              <a:ahLst/>
              <a:cxnLst/>
              <a:rect l="l" t="t" r="r" b="b"/>
              <a:pathLst>
                <a:path w="9004300" h="2075179">
                  <a:moveTo>
                    <a:pt x="0" y="2075180"/>
                  </a:moveTo>
                  <a:lnTo>
                    <a:pt x="9004300" y="2075180"/>
                  </a:lnTo>
                  <a:lnTo>
                    <a:pt x="9004300" y="0"/>
                  </a:lnTo>
                  <a:lnTo>
                    <a:pt x="0" y="0"/>
                  </a:lnTo>
                  <a:lnTo>
                    <a:pt x="0" y="2075180"/>
                  </a:lnTo>
                  <a:close/>
                </a:path>
              </a:pathLst>
            </a:custGeom>
            <a:ln w="12699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6649" y="0"/>
            <a:ext cx="6118225" cy="1924050"/>
            <a:chOff x="66649" y="0"/>
            <a:chExt cx="6118225" cy="19240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837" y="0"/>
              <a:ext cx="6061337" cy="1905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2999" y="0"/>
              <a:ext cx="6105525" cy="1911350"/>
            </a:xfrm>
            <a:custGeom>
              <a:avLst/>
              <a:gdLst/>
              <a:ahLst/>
              <a:cxnLst/>
              <a:rect l="l" t="t" r="r" b="b"/>
              <a:pathLst>
                <a:path w="6105525" h="1911350">
                  <a:moveTo>
                    <a:pt x="0" y="1911350"/>
                  </a:moveTo>
                  <a:lnTo>
                    <a:pt x="6105525" y="1911350"/>
                  </a:lnTo>
                  <a:lnTo>
                    <a:pt x="6105525" y="0"/>
                  </a:lnTo>
                </a:path>
                <a:path w="6105525" h="1911350">
                  <a:moveTo>
                    <a:pt x="0" y="0"/>
                  </a:moveTo>
                  <a:lnTo>
                    <a:pt x="0" y="1911350"/>
                  </a:lnTo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657088" y="2232660"/>
            <a:ext cx="3487420" cy="1371600"/>
            <a:chOff x="5657088" y="2232660"/>
            <a:chExt cx="3487420" cy="13716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0350" y="2269236"/>
              <a:ext cx="3343649" cy="13075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7088" y="2232660"/>
              <a:ext cx="3230880" cy="13716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867400" y="2286012"/>
              <a:ext cx="3276600" cy="1219200"/>
            </a:xfrm>
            <a:custGeom>
              <a:avLst/>
              <a:gdLst/>
              <a:ahLst/>
              <a:cxnLst/>
              <a:rect l="l" t="t" r="r" b="b"/>
              <a:pathLst>
                <a:path w="3276600" h="1219200">
                  <a:moveTo>
                    <a:pt x="3276600" y="0"/>
                  </a:moveTo>
                  <a:lnTo>
                    <a:pt x="0" y="0"/>
                  </a:lnTo>
                  <a:lnTo>
                    <a:pt x="0" y="1218933"/>
                  </a:lnTo>
                  <a:lnTo>
                    <a:pt x="3276600" y="1218933"/>
                  </a:lnTo>
                  <a:lnTo>
                    <a:pt x="3276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24144" y="2244852"/>
              <a:ext cx="3145536" cy="12893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483099"/>
            <a:ext cx="9144000" cy="2374900"/>
            <a:chOff x="0" y="4483099"/>
            <a:chExt cx="9144000" cy="2374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95799"/>
              <a:ext cx="9047747" cy="23621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489449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91440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1926208"/>
            <a:ext cx="9144000" cy="2430145"/>
            <a:chOff x="0" y="1926208"/>
            <a:chExt cx="9144000" cy="24301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38908"/>
              <a:ext cx="9102436" cy="24044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1932558"/>
              <a:ext cx="9144000" cy="2417445"/>
            </a:xfrm>
            <a:custGeom>
              <a:avLst/>
              <a:gdLst/>
              <a:ahLst/>
              <a:cxnLst/>
              <a:rect l="l" t="t" r="r" b="b"/>
              <a:pathLst>
                <a:path w="9144000" h="2417445">
                  <a:moveTo>
                    <a:pt x="0" y="2417191"/>
                  </a:moveTo>
                  <a:lnTo>
                    <a:pt x="9144000" y="2417191"/>
                  </a:lnTo>
                </a:path>
                <a:path w="9144000" h="2417445">
                  <a:moveTo>
                    <a:pt x="91440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6350" y="292100"/>
            <a:ext cx="8961120" cy="1549400"/>
            <a:chOff x="-6350" y="292100"/>
            <a:chExt cx="8961120" cy="15494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04800"/>
              <a:ext cx="8860768" cy="1524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298450"/>
              <a:ext cx="8948420" cy="1536700"/>
            </a:xfrm>
            <a:custGeom>
              <a:avLst/>
              <a:gdLst/>
              <a:ahLst/>
              <a:cxnLst/>
              <a:rect l="l" t="t" r="r" b="b"/>
              <a:pathLst>
                <a:path w="8948420" h="1536700">
                  <a:moveTo>
                    <a:pt x="0" y="1536700"/>
                  </a:moveTo>
                  <a:lnTo>
                    <a:pt x="8948039" y="1536700"/>
                  </a:lnTo>
                  <a:lnTo>
                    <a:pt x="8948039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352288" y="2689860"/>
            <a:ext cx="3436620" cy="1371600"/>
            <a:chOff x="5352288" y="2689860"/>
            <a:chExt cx="3436620" cy="13716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1828" y="2869692"/>
              <a:ext cx="3307079" cy="11734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2288" y="2689860"/>
              <a:ext cx="3230880" cy="13716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562600" y="2895600"/>
              <a:ext cx="3200400" cy="1066800"/>
            </a:xfrm>
            <a:custGeom>
              <a:avLst/>
              <a:gdLst/>
              <a:ahLst/>
              <a:cxnLst/>
              <a:rect l="l" t="t" r="r" b="b"/>
              <a:pathLst>
                <a:path w="3200400" h="1066800">
                  <a:moveTo>
                    <a:pt x="3200400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3200400" y="1066800"/>
                  </a:lnTo>
                  <a:lnTo>
                    <a:pt x="3200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17820" y="2702052"/>
              <a:ext cx="3145535" cy="12847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2315" y="601980"/>
            <a:ext cx="8475345" cy="6268720"/>
            <a:chOff x="242315" y="601980"/>
            <a:chExt cx="8475345" cy="6268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601980"/>
              <a:ext cx="8343900" cy="62560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315" y="697992"/>
              <a:ext cx="8432292" cy="37779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685799"/>
              <a:ext cx="8229600" cy="6172200"/>
            </a:xfrm>
            <a:custGeom>
              <a:avLst/>
              <a:gdLst/>
              <a:ahLst/>
              <a:cxnLst/>
              <a:rect l="l" t="t" r="r" b="b"/>
              <a:pathLst>
                <a:path w="8229600" h="6172200">
                  <a:moveTo>
                    <a:pt x="8229600" y="0"/>
                  </a:moveTo>
                  <a:lnTo>
                    <a:pt x="0" y="0"/>
                  </a:lnTo>
                  <a:lnTo>
                    <a:pt x="0" y="6172200"/>
                  </a:lnTo>
                  <a:lnTo>
                    <a:pt x="8229600" y="61722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685799"/>
              <a:ext cx="8229600" cy="6172200"/>
            </a:xfrm>
            <a:custGeom>
              <a:avLst/>
              <a:gdLst/>
              <a:ahLst/>
              <a:cxnLst/>
              <a:rect l="l" t="t" r="r" b="b"/>
              <a:pathLst>
                <a:path w="8229600" h="6172200">
                  <a:moveTo>
                    <a:pt x="0" y="6172200"/>
                  </a:moveTo>
                  <a:lnTo>
                    <a:pt x="8229600" y="61722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722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617681"/>
            <a:ext cx="7802880" cy="2563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501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0000"/>
                </a:solidFill>
                <a:latin typeface="Constantia"/>
                <a:cs typeface="Constantia"/>
              </a:rPr>
              <a:t>fwrite(param1,</a:t>
            </a:r>
            <a:r>
              <a:rPr sz="3200" spc="-6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onstantia"/>
                <a:cs typeface="Constantia"/>
              </a:rPr>
              <a:t>param2)</a:t>
            </a:r>
            <a:r>
              <a:rPr sz="3200" spc="-2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function</a:t>
            </a:r>
            <a:r>
              <a:rPr sz="3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3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used</a:t>
            </a:r>
            <a:r>
              <a:rPr sz="3200" spc="-30" dirty="0">
                <a:solidFill>
                  <a:srgbClr val="001F5F"/>
                </a:solidFill>
                <a:latin typeface="Constantia"/>
                <a:cs typeface="Constantia"/>
              </a:rPr>
              <a:t> to </a:t>
            </a:r>
            <a:r>
              <a:rPr sz="3200" spc="-7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15" dirty="0">
                <a:solidFill>
                  <a:srgbClr val="001F5F"/>
                </a:solidFill>
                <a:latin typeface="Constantia"/>
                <a:cs typeface="Constantia"/>
              </a:rPr>
              <a:t>write</a:t>
            </a:r>
            <a:r>
              <a:rPr sz="32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2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3200" spc="-1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3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10" dirty="0">
                <a:solidFill>
                  <a:srgbClr val="001F5F"/>
                </a:solidFill>
                <a:latin typeface="Constantia"/>
                <a:cs typeface="Constantia"/>
              </a:rPr>
              <a:t>file.</a:t>
            </a:r>
            <a:endParaRPr sz="3200">
              <a:latin typeface="Constantia"/>
              <a:cs typeface="Constantia"/>
            </a:endParaRPr>
          </a:p>
          <a:p>
            <a:pPr marL="1612900" lvl="1" indent="-229235">
              <a:lnSpc>
                <a:spcPct val="100000"/>
              </a:lnSpc>
              <a:spcBef>
                <a:spcPts val="1980"/>
              </a:spcBef>
              <a:buFont typeface="Wingdings"/>
              <a:buChar char=""/>
              <a:tabLst>
                <a:tab pos="1613535" algn="l"/>
              </a:tabLst>
            </a:pP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param1: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contains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name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000" spc="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10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0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write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0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endParaRPr sz="2000">
              <a:latin typeface="Constantia"/>
              <a:cs typeface="Constantia"/>
            </a:endParaRPr>
          </a:p>
          <a:p>
            <a:pPr marL="1612900" lvl="1" indent="-229235">
              <a:lnSpc>
                <a:spcPct val="100000"/>
              </a:lnSpc>
              <a:spcBef>
                <a:spcPts val="1680"/>
              </a:spcBef>
              <a:buFont typeface="Wingdings"/>
              <a:buChar char=""/>
              <a:tabLst>
                <a:tab pos="1613535" algn="l"/>
              </a:tabLst>
            </a:pP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param2: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 is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string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written</a:t>
            </a:r>
            <a:endParaRPr sz="20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0"/>
            <a:ext cx="8999220" cy="6096000"/>
            <a:chOff x="144779" y="0"/>
            <a:chExt cx="8999220" cy="60960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50292"/>
              <a:ext cx="8336280" cy="6400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6862572" cy="7269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76212"/>
              <a:ext cx="8229600" cy="533400"/>
            </a:xfrm>
            <a:custGeom>
              <a:avLst/>
              <a:gdLst/>
              <a:ahLst/>
              <a:cxnLst/>
              <a:rect l="l" t="t" r="r" b="b"/>
              <a:pathLst>
                <a:path w="8229600" h="533400">
                  <a:moveTo>
                    <a:pt x="82296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229600" y="5331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6780276" cy="6537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599" y="3657600"/>
              <a:ext cx="8534399" cy="2438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536448"/>
            <a:ext cx="8468995" cy="6334760"/>
            <a:chOff x="256031" y="536448"/>
            <a:chExt cx="8468995" cy="63347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601980"/>
              <a:ext cx="8343900" cy="62560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1" y="536448"/>
              <a:ext cx="8468868" cy="58658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685799"/>
              <a:ext cx="8229600" cy="6172200"/>
            </a:xfrm>
            <a:custGeom>
              <a:avLst/>
              <a:gdLst/>
              <a:ahLst/>
              <a:cxnLst/>
              <a:rect l="l" t="t" r="r" b="b"/>
              <a:pathLst>
                <a:path w="8229600" h="6172200">
                  <a:moveTo>
                    <a:pt x="8229600" y="0"/>
                  </a:moveTo>
                  <a:lnTo>
                    <a:pt x="0" y="0"/>
                  </a:lnTo>
                  <a:lnTo>
                    <a:pt x="0" y="6172200"/>
                  </a:lnTo>
                  <a:lnTo>
                    <a:pt x="8229600" y="61722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685799"/>
              <a:ext cx="8229600" cy="6172200"/>
            </a:xfrm>
            <a:custGeom>
              <a:avLst/>
              <a:gdLst/>
              <a:ahLst/>
              <a:cxnLst/>
              <a:rect l="l" t="t" r="r" b="b"/>
              <a:pathLst>
                <a:path w="8229600" h="6172200">
                  <a:moveTo>
                    <a:pt x="0" y="6172200"/>
                  </a:moveTo>
                  <a:lnTo>
                    <a:pt x="8229600" y="61722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722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592673"/>
            <a:ext cx="7947659" cy="578104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spc="-10" dirty="0">
                <a:solidFill>
                  <a:srgbClr val="FF0000"/>
                </a:solidFill>
                <a:latin typeface="Constantia"/>
                <a:cs typeface="Constantia"/>
              </a:rPr>
              <a:t>File</a:t>
            </a:r>
            <a:r>
              <a:rPr sz="3000" spc="-13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FF0000"/>
                </a:solidFill>
                <a:latin typeface="Constantia"/>
                <a:cs typeface="Constantia"/>
              </a:rPr>
              <a:t>locking</a:t>
            </a:r>
            <a:r>
              <a:rPr sz="3000" spc="-2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FF0000"/>
                </a:solidFill>
                <a:latin typeface="Constantia"/>
                <a:cs typeface="Constantia"/>
              </a:rPr>
              <a:t>mechanisms</a:t>
            </a:r>
            <a:endParaRPr sz="3000">
              <a:latin typeface="Constantia"/>
              <a:cs typeface="Constantia"/>
            </a:endParaRPr>
          </a:p>
          <a:p>
            <a:pPr marL="1155700" lvl="1" indent="-229235">
              <a:lnSpc>
                <a:spcPct val="100000"/>
              </a:lnSpc>
              <a:spcBef>
                <a:spcPts val="585"/>
              </a:spcBef>
              <a:buFont typeface="Wingdings"/>
              <a:buChar char=""/>
              <a:tabLst>
                <a:tab pos="1156335" algn="l"/>
              </a:tabLst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many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users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accessing</a:t>
            </a:r>
            <a:r>
              <a:rPr sz="2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your</a:t>
            </a:r>
            <a:r>
              <a:rPr sz="22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scripts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at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same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time,</a:t>
            </a:r>
            <a:endParaRPr sz="2200">
              <a:latin typeface="Constantia"/>
              <a:cs typeface="Constantia"/>
            </a:endParaRPr>
          </a:p>
          <a:p>
            <a:pPr marL="1155700">
              <a:lnSpc>
                <a:spcPct val="100000"/>
              </a:lnSpc>
              <a:spcBef>
                <a:spcPts val="5"/>
              </a:spcBef>
            </a:pP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your</a:t>
            </a:r>
            <a:r>
              <a:rPr sz="22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5" dirty="0">
                <a:solidFill>
                  <a:srgbClr val="001F5F"/>
                </a:solidFill>
                <a:latin typeface="Constantia"/>
                <a:cs typeface="Constantia"/>
              </a:rPr>
              <a:t>files</a:t>
            </a:r>
            <a:r>
              <a:rPr sz="22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could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quickly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become</a:t>
            </a:r>
            <a:r>
              <a:rPr sz="22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corrupt.</a:t>
            </a:r>
            <a:endParaRPr sz="2200">
              <a:latin typeface="Constantia"/>
              <a:cs typeface="Constantia"/>
            </a:endParaRPr>
          </a:p>
          <a:p>
            <a:pPr marL="756285" indent="-287020">
              <a:lnSpc>
                <a:spcPct val="100000"/>
              </a:lnSpc>
              <a:spcBef>
                <a:spcPts val="59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600" spc="25" dirty="0">
                <a:solidFill>
                  <a:srgbClr val="FF0000"/>
                </a:solidFill>
                <a:latin typeface="Constantia"/>
                <a:cs typeface="Constantia"/>
              </a:rPr>
              <a:t>flock()</a:t>
            </a:r>
            <a:r>
              <a:rPr sz="2600" spc="-7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function</a:t>
            </a:r>
            <a:endParaRPr sz="2600">
              <a:latin typeface="Constantia"/>
              <a:cs typeface="Constantia"/>
            </a:endParaRPr>
          </a:p>
          <a:p>
            <a:pPr marL="1155700" marR="417195" lvl="1" indent="-228600">
              <a:lnSpc>
                <a:spcPct val="100000"/>
              </a:lnSpc>
              <a:spcBef>
                <a:spcPts val="555"/>
              </a:spcBef>
              <a:buFont typeface="Wingdings"/>
              <a:buChar char=""/>
              <a:tabLst>
                <a:tab pos="1156335" algn="l"/>
              </a:tabLst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lo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ks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40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il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200" spc="-7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’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al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l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oth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2200" spc="-5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esses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4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2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wri</a:t>
            </a:r>
            <a:r>
              <a:rPr sz="2200" spc="-3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or 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read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5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22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while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current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process</a:t>
            </a:r>
            <a:r>
              <a:rPr sz="22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2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running.</a:t>
            </a:r>
            <a:endParaRPr sz="22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66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spc="-15" dirty="0">
                <a:solidFill>
                  <a:srgbClr val="001F5F"/>
                </a:solidFill>
                <a:latin typeface="Constantia"/>
                <a:cs typeface="Constantia"/>
              </a:rPr>
              <a:t>Syntax</a:t>
            </a:r>
            <a:r>
              <a:rPr sz="3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:</a:t>
            </a:r>
            <a:endParaRPr sz="3000">
              <a:latin typeface="Constantia"/>
              <a:cs typeface="Constantia"/>
            </a:endParaRPr>
          </a:p>
          <a:p>
            <a:pPr marL="836930" lvl="1" indent="-367665">
              <a:lnSpc>
                <a:spcPct val="100000"/>
              </a:lnSpc>
              <a:spcBef>
                <a:spcPts val="655"/>
              </a:spcBef>
              <a:buClr>
                <a:srgbClr val="001F5F"/>
              </a:buClr>
              <a:buFont typeface="Wingdings"/>
              <a:buChar char=""/>
              <a:tabLst>
                <a:tab pos="836930" algn="l"/>
                <a:tab pos="837565" algn="l"/>
              </a:tabLst>
            </a:pPr>
            <a:r>
              <a:rPr sz="2600" i="1" spc="-5" dirty="0">
                <a:solidFill>
                  <a:srgbClr val="FF0000"/>
                </a:solidFill>
                <a:latin typeface="Constantia"/>
                <a:cs typeface="Constantia"/>
              </a:rPr>
              <a:t>flock(pointerToOpenedFile,</a:t>
            </a:r>
            <a:r>
              <a:rPr sz="2600" i="1" spc="-5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600" i="1" spc="-10" dirty="0">
                <a:solidFill>
                  <a:srgbClr val="FF0000"/>
                </a:solidFill>
                <a:latin typeface="Constantia"/>
                <a:cs typeface="Constantia"/>
              </a:rPr>
              <a:t>lockingMode)</a:t>
            </a:r>
            <a:endParaRPr sz="26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560"/>
              </a:spcBef>
              <a:buFont typeface="Wingdings"/>
              <a:buChar char=""/>
              <a:tabLst>
                <a:tab pos="1156335" algn="l"/>
              </a:tabLst>
            </a:pPr>
            <a:r>
              <a:rPr sz="2200" i="1" spc="10" dirty="0">
                <a:solidFill>
                  <a:srgbClr val="FF0000"/>
                </a:solidFill>
                <a:latin typeface="Constantia"/>
                <a:cs typeface="Constantia"/>
              </a:rPr>
              <a:t>flock($fp1,</a:t>
            </a:r>
            <a:r>
              <a:rPr sz="2200" i="1" spc="-2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i="1" spc="-10" dirty="0">
                <a:solidFill>
                  <a:srgbClr val="FF0000"/>
                </a:solidFill>
                <a:latin typeface="Constantia"/>
                <a:cs typeface="Constantia"/>
              </a:rPr>
              <a:t>1);</a:t>
            </a:r>
            <a:r>
              <a:rPr sz="2200" i="1" spc="2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//shared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lock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–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allows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read,</a:t>
            </a:r>
            <a:r>
              <a:rPr sz="2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5" dirty="0">
                <a:solidFill>
                  <a:srgbClr val="001F5F"/>
                </a:solidFill>
                <a:latin typeface="Constantia"/>
                <a:cs typeface="Constantia"/>
              </a:rPr>
              <a:t>doesn’t</a:t>
            </a:r>
            <a:r>
              <a:rPr sz="22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allow</a:t>
            </a:r>
            <a:endParaRPr sz="2200">
              <a:latin typeface="Constantia"/>
              <a:cs typeface="Constantia"/>
            </a:endParaRPr>
          </a:p>
          <a:p>
            <a:pPr marL="115570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write</a:t>
            </a:r>
            <a:endParaRPr sz="22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525"/>
              </a:spcBef>
              <a:buFont typeface="Wingdings"/>
              <a:buChar char=""/>
              <a:tabLst>
                <a:tab pos="1156335" algn="l"/>
              </a:tabLst>
            </a:pPr>
            <a:r>
              <a:rPr sz="2200" i="1" spc="10" dirty="0">
                <a:solidFill>
                  <a:srgbClr val="FF0000"/>
                </a:solidFill>
                <a:latin typeface="Constantia"/>
                <a:cs typeface="Constantia"/>
              </a:rPr>
              <a:t>flock($fp2,</a:t>
            </a:r>
            <a:r>
              <a:rPr sz="2200" i="1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i="1" spc="-5" dirty="0">
                <a:solidFill>
                  <a:srgbClr val="FF0000"/>
                </a:solidFill>
                <a:latin typeface="Constantia"/>
                <a:cs typeface="Constantia"/>
              </a:rPr>
              <a:t>2);</a:t>
            </a:r>
            <a:r>
              <a:rPr sz="2200" i="1" spc="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//exclusive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lock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–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5" dirty="0">
                <a:solidFill>
                  <a:srgbClr val="001F5F"/>
                </a:solidFill>
                <a:latin typeface="Constantia"/>
                <a:cs typeface="Constantia"/>
              </a:rPr>
              <a:t>doesn’t</a:t>
            </a:r>
            <a:r>
              <a:rPr sz="22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allow</a:t>
            </a:r>
            <a:r>
              <a:rPr sz="22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neither</a:t>
            </a:r>
            <a:endParaRPr sz="2200">
              <a:latin typeface="Constantia"/>
              <a:cs typeface="Constantia"/>
            </a:endParaRPr>
          </a:p>
          <a:p>
            <a:pPr marL="1155700">
              <a:lnSpc>
                <a:spcPct val="100000"/>
              </a:lnSpc>
              <a:spcBef>
                <a:spcPts val="5"/>
              </a:spcBef>
            </a:pP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ead,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no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wri</a:t>
            </a:r>
            <a:r>
              <a:rPr sz="2200" spc="-4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endParaRPr sz="2200">
              <a:latin typeface="Constantia"/>
              <a:cs typeface="Constantia"/>
            </a:endParaRPr>
          </a:p>
          <a:p>
            <a:pPr marL="1155700" marR="898525" lvl="2" indent="-228600">
              <a:lnSpc>
                <a:spcPct val="100000"/>
              </a:lnSpc>
              <a:spcBef>
                <a:spcPts val="525"/>
              </a:spcBef>
              <a:buFont typeface="Wingdings"/>
              <a:buChar char=""/>
              <a:tabLst>
                <a:tab pos="1156335" algn="l"/>
              </a:tabLst>
            </a:pPr>
            <a:r>
              <a:rPr sz="2200" i="1" spc="10" dirty="0">
                <a:solidFill>
                  <a:srgbClr val="FF0000"/>
                </a:solidFill>
                <a:latin typeface="Constantia"/>
                <a:cs typeface="Constantia"/>
              </a:rPr>
              <a:t>flock($fp3,</a:t>
            </a:r>
            <a:r>
              <a:rPr sz="2200" i="1" spc="-1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i="1" spc="-5" dirty="0">
                <a:solidFill>
                  <a:srgbClr val="FF0000"/>
                </a:solidFill>
                <a:latin typeface="Constantia"/>
                <a:cs typeface="Constantia"/>
              </a:rPr>
              <a:t>3);</a:t>
            </a:r>
            <a:r>
              <a:rPr sz="2200" i="1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//release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lock</a:t>
            </a:r>
            <a:r>
              <a:rPr sz="22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–</a:t>
            </a:r>
            <a:r>
              <a:rPr sz="22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releases</a:t>
            </a:r>
            <a:r>
              <a:rPr sz="22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shared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or </a:t>
            </a:r>
            <a:r>
              <a:rPr sz="2200" spc="-5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exclusive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lock</a:t>
            </a:r>
            <a:endParaRPr sz="22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0"/>
            <a:ext cx="8568055" cy="727075"/>
            <a:chOff x="144779" y="0"/>
            <a:chExt cx="8568055" cy="7270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50292"/>
              <a:ext cx="8336280" cy="6400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4773168" cy="7269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76212"/>
              <a:ext cx="8229600" cy="533400"/>
            </a:xfrm>
            <a:custGeom>
              <a:avLst/>
              <a:gdLst/>
              <a:ahLst/>
              <a:cxnLst/>
              <a:rect l="l" t="t" r="r" b="b"/>
              <a:pathLst>
                <a:path w="8229600" h="533400">
                  <a:moveTo>
                    <a:pt x="82296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229600" y="5331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4690872" cy="6537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79" y="0"/>
            <a:ext cx="8559165" cy="727075"/>
            <a:chOff x="144779" y="0"/>
            <a:chExt cx="8559165" cy="727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146" y="59435"/>
              <a:ext cx="8313415" cy="62179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79" y="0"/>
              <a:ext cx="5641848" cy="7269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6212"/>
              <a:ext cx="8229600" cy="533400"/>
            </a:xfrm>
            <a:custGeom>
              <a:avLst/>
              <a:gdLst/>
              <a:ahLst/>
              <a:cxnLst/>
              <a:rect l="l" t="t" r="r" b="b"/>
              <a:pathLst>
                <a:path w="8229600" h="533400">
                  <a:moveTo>
                    <a:pt x="82296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229600" y="5331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311" y="0"/>
              <a:ext cx="5559552" cy="65379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66800" y="889812"/>
            <a:ext cx="5791200" cy="5263515"/>
          </a:xfrm>
          <a:prstGeom prst="rect">
            <a:avLst/>
          </a:prstGeom>
          <a:ln w="25400">
            <a:solidFill>
              <a:srgbClr val="FDB809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2400" b="1" spc="-5" dirty="0">
                <a:solidFill>
                  <a:srgbClr val="001F5F"/>
                </a:solidFill>
                <a:latin typeface="Calibri"/>
                <a:cs typeface="Calibri"/>
              </a:rPr>
              <a:t>&lt;?php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2400" b="1" spc="-5" dirty="0">
                <a:solidFill>
                  <a:srgbClr val="001F5F"/>
                </a:solidFill>
                <a:latin typeface="Calibri"/>
                <a:cs typeface="Calibri"/>
              </a:rPr>
              <a:t>$file</a:t>
            </a:r>
            <a:r>
              <a:rPr sz="2400" b="1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=</a:t>
            </a:r>
            <a:r>
              <a:rPr sz="2400" b="1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1F5F"/>
                </a:solidFill>
                <a:latin typeface="Calibri"/>
                <a:cs typeface="Calibri"/>
              </a:rPr>
              <a:t>fopen("test.txt","w+");</a:t>
            </a:r>
            <a:endParaRPr sz="24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//</a:t>
            </a:r>
            <a:r>
              <a:rPr sz="2400" b="1" spc="-20" dirty="0">
                <a:solidFill>
                  <a:srgbClr val="001F5F"/>
                </a:solidFill>
                <a:latin typeface="Calibri"/>
                <a:cs typeface="Calibri"/>
              </a:rPr>
              <a:t> exclusive</a:t>
            </a:r>
            <a:r>
              <a:rPr sz="2400" b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lock</a:t>
            </a:r>
            <a:endParaRPr sz="24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if</a:t>
            </a:r>
            <a:r>
              <a:rPr sz="2400" b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Calibri"/>
                <a:cs typeface="Calibri"/>
              </a:rPr>
              <a:t>(flock($file,LOCK_EX)){</a:t>
            </a:r>
            <a:endParaRPr sz="24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</a:pPr>
            <a:r>
              <a:rPr sz="2400" b="1" spc="-10" dirty="0">
                <a:solidFill>
                  <a:srgbClr val="001F5F"/>
                </a:solidFill>
                <a:latin typeface="Calibri"/>
                <a:cs typeface="Calibri"/>
              </a:rPr>
              <a:t>fwrite($file,"Write</a:t>
            </a:r>
            <a:r>
              <a:rPr sz="2400" b="1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Calibri"/>
                <a:cs typeface="Calibri"/>
              </a:rPr>
              <a:t>something");</a:t>
            </a:r>
            <a:endParaRPr sz="2400">
              <a:latin typeface="Calibri"/>
              <a:cs typeface="Calibri"/>
            </a:endParaRPr>
          </a:p>
          <a:p>
            <a:pPr marL="227329" marR="2829560">
              <a:lnSpc>
                <a:spcPct val="100000"/>
              </a:lnSpc>
            </a:pP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//</a:t>
            </a:r>
            <a:r>
              <a:rPr sz="2400" b="1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1F5F"/>
                </a:solidFill>
                <a:latin typeface="Calibri"/>
                <a:cs typeface="Calibri"/>
              </a:rPr>
              <a:t>release</a:t>
            </a:r>
            <a:r>
              <a:rPr sz="2400" b="1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lock </a:t>
            </a:r>
            <a:r>
              <a:rPr sz="2400" b="1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Calibri"/>
                <a:cs typeface="Calibri"/>
              </a:rPr>
              <a:t>flock(</a:t>
            </a: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$</a:t>
            </a:r>
            <a:r>
              <a:rPr sz="2400" b="1" spc="-5" dirty="0">
                <a:solidFill>
                  <a:srgbClr val="001F5F"/>
                </a:solidFill>
                <a:latin typeface="Calibri"/>
                <a:cs typeface="Calibri"/>
              </a:rPr>
              <a:t>fi</a:t>
            </a:r>
            <a:r>
              <a:rPr sz="2400" b="1" spc="-10" dirty="0">
                <a:solidFill>
                  <a:srgbClr val="001F5F"/>
                </a:solidFill>
                <a:latin typeface="Calibri"/>
                <a:cs typeface="Calibri"/>
              </a:rPr>
              <a:t>l</a:t>
            </a:r>
            <a:r>
              <a:rPr sz="2400" b="1" spc="-5" dirty="0">
                <a:solidFill>
                  <a:srgbClr val="001F5F"/>
                </a:solidFill>
                <a:latin typeface="Calibri"/>
                <a:cs typeface="Calibri"/>
              </a:rPr>
              <a:t>e</a:t>
            </a:r>
            <a:r>
              <a:rPr sz="2400" b="1" spc="5" dirty="0">
                <a:solidFill>
                  <a:srgbClr val="001F5F"/>
                </a:solidFill>
                <a:latin typeface="Calibri"/>
                <a:cs typeface="Calibri"/>
              </a:rPr>
              <a:t>,</a:t>
            </a:r>
            <a:r>
              <a:rPr sz="2400" b="1" spc="-35" dirty="0">
                <a:solidFill>
                  <a:srgbClr val="001F5F"/>
                </a:solidFill>
                <a:latin typeface="Calibri"/>
                <a:cs typeface="Calibri"/>
              </a:rPr>
              <a:t>L</a:t>
            </a:r>
            <a:r>
              <a:rPr sz="2400" b="1" spc="-5" dirty="0">
                <a:solidFill>
                  <a:srgbClr val="001F5F"/>
                </a:solidFill>
                <a:latin typeface="Calibri"/>
                <a:cs typeface="Calibri"/>
              </a:rPr>
              <a:t>OCK_U</a:t>
            </a:r>
            <a:r>
              <a:rPr sz="2400" b="1" spc="20" dirty="0">
                <a:solidFill>
                  <a:srgbClr val="001F5F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001F5F"/>
                </a:solidFill>
                <a:latin typeface="Calibri"/>
                <a:cs typeface="Calibri"/>
              </a:rPr>
              <a:t>);</a:t>
            </a:r>
            <a:endParaRPr sz="2400">
              <a:latin typeface="Calibri"/>
              <a:cs typeface="Calibri"/>
            </a:endParaRPr>
          </a:p>
          <a:p>
            <a:pPr marL="227329">
              <a:lnSpc>
                <a:spcPct val="100000"/>
              </a:lnSpc>
            </a:pP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tabLst>
                <a:tab pos="731520" algn="l"/>
              </a:tabLst>
            </a:pPr>
            <a:r>
              <a:rPr sz="2400" b="1" spc="-5" dirty="0">
                <a:solidFill>
                  <a:srgbClr val="001F5F"/>
                </a:solidFill>
                <a:latin typeface="Calibri"/>
                <a:cs typeface="Calibri"/>
              </a:rPr>
              <a:t>else	</a:t>
            </a: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227329">
              <a:lnSpc>
                <a:spcPct val="100000"/>
              </a:lnSpc>
            </a:pP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echo</a:t>
            </a:r>
            <a:r>
              <a:rPr sz="2400" b="1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1F5F"/>
                </a:solidFill>
                <a:latin typeface="Calibri"/>
                <a:cs typeface="Calibri"/>
              </a:rPr>
              <a:t>"Error</a:t>
            </a:r>
            <a:r>
              <a:rPr sz="2400" b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Calibri"/>
                <a:cs typeface="Calibri"/>
              </a:rPr>
              <a:t>locking</a:t>
            </a:r>
            <a:r>
              <a:rPr sz="2400" b="1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Calibri"/>
                <a:cs typeface="Calibri"/>
              </a:rPr>
              <a:t>file!";</a:t>
            </a:r>
            <a:endParaRPr sz="2400">
              <a:latin typeface="Calibri"/>
              <a:cs typeface="Calibri"/>
            </a:endParaRPr>
          </a:p>
          <a:p>
            <a:pPr marL="227329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2400" b="1" spc="-10" dirty="0">
                <a:solidFill>
                  <a:srgbClr val="001F5F"/>
                </a:solidFill>
                <a:latin typeface="Calibri"/>
                <a:cs typeface="Calibri"/>
              </a:rPr>
              <a:t>fclose($file);</a:t>
            </a:r>
            <a:endParaRPr sz="24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?&gt;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2315" y="601980"/>
            <a:ext cx="8475345" cy="6268720"/>
            <a:chOff x="242315" y="601980"/>
            <a:chExt cx="8475345" cy="6268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601980"/>
              <a:ext cx="8343900" cy="62560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315" y="697990"/>
              <a:ext cx="8421624" cy="61371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685799"/>
              <a:ext cx="8229600" cy="6172200"/>
            </a:xfrm>
            <a:custGeom>
              <a:avLst/>
              <a:gdLst/>
              <a:ahLst/>
              <a:cxnLst/>
              <a:rect l="l" t="t" r="r" b="b"/>
              <a:pathLst>
                <a:path w="8229600" h="6172200">
                  <a:moveTo>
                    <a:pt x="8229600" y="0"/>
                  </a:moveTo>
                  <a:lnTo>
                    <a:pt x="0" y="0"/>
                  </a:lnTo>
                  <a:lnTo>
                    <a:pt x="0" y="6172200"/>
                  </a:lnTo>
                  <a:lnTo>
                    <a:pt x="8229600" y="61722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685799"/>
              <a:ext cx="8229600" cy="6172200"/>
            </a:xfrm>
            <a:custGeom>
              <a:avLst/>
              <a:gdLst/>
              <a:ahLst/>
              <a:cxnLst/>
              <a:rect l="l" t="t" r="r" b="b"/>
              <a:pathLst>
                <a:path w="8229600" h="6172200">
                  <a:moveTo>
                    <a:pt x="0" y="6172200"/>
                  </a:moveTo>
                  <a:lnTo>
                    <a:pt x="8229600" y="61722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722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617681"/>
            <a:ext cx="7821930" cy="6116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8735" indent="-342900" algn="just">
              <a:lnSpc>
                <a:spcPct val="150000"/>
              </a:lnSpc>
              <a:spcBef>
                <a:spcPts val="95"/>
              </a:spcBef>
              <a:buFont typeface="Wingdings"/>
              <a:buChar char=""/>
              <a:tabLst>
                <a:tab pos="355600" algn="l"/>
              </a:tabLst>
            </a:pPr>
            <a:r>
              <a:rPr sz="3200" spc="-65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32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has</a:t>
            </a:r>
            <a:r>
              <a:rPr sz="3200" spc="-1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3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lot</a:t>
            </a:r>
            <a:r>
              <a:rPr sz="3200" spc="-1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3200" spc="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buil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3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32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functio</a:t>
            </a:r>
            <a:r>
              <a:rPr sz="3200" spc="-1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3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tha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3200" spc="-2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70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ou 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32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use</a:t>
            </a:r>
            <a:r>
              <a:rPr sz="3200" spc="-1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3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15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32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20" dirty="0">
                <a:solidFill>
                  <a:srgbClr val="001F5F"/>
                </a:solidFill>
                <a:latin typeface="Constantia"/>
                <a:cs typeface="Constantia"/>
              </a:rPr>
              <a:t>processing.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Some</a:t>
            </a:r>
            <a:r>
              <a:rPr sz="3200" spc="-1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3200" spc="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them </a:t>
            </a:r>
            <a:r>
              <a:rPr sz="3200" spc="-7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20" dirty="0">
                <a:solidFill>
                  <a:srgbClr val="001F5F"/>
                </a:solidFill>
                <a:latin typeface="Constantia"/>
                <a:cs typeface="Constantia"/>
              </a:rPr>
              <a:t>are</a:t>
            </a:r>
            <a:endParaRPr sz="3200">
              <a:latin typeface="Constantia"/>
              <a:cs typeface="Constantia"/>
            </a:endParaRPr>
          </a:p>
          <a:p>
            <a:pPr marL="1155700" lvl="1" indent="-229235">
              <a:lnSpc>
                <a:spcPct val="100000"/>
              </a:lnSpc>
              <a:spcBef>
                <a:spcPts val="2220"/>
              </a:spcBef>
              <a:buFont typeface="Wingdings"/>
              <a:buChar char=""/>
              <a:tabLst>
                <a:tab pos="1156335" algn="l"/>
              </a:tabLst>
            </a:pPr>
            <a:r>
              <a:rPr sz="2400" spc="-20" dirty="0">
                <a:solidFill>
                  <a:srgbClr val="001F5F"/>
                </a:solidFill>
                <a:latin typeface="Constantia"/>
                <a:cs typeface="Constantia"/>
              </a:rPr>
              <a:t>“file_exists()”,</a:t>
            </a:r>
            <a:r>
              <a:rPr sz="24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001F5F"/>
                </a:solidFill>
                <a:latin typeface="Constantia"/>
                <a:cs typeface="Constantia"/>
              </a:rPr>
              <a:t>“is_file()”, </a:t>
            </a:r>
            <a:r>
              <a:rPr sz="2400" spc="-35" dirty="0">
                <a:solidFill>
                  <a:srgbClr val="001F5F"/>
                </a:solidFill>
                <a:latin typeface="Constantia"/>
                <a:cs typeface="Constantia"/>
              </a:rPr>
              <a:t>“is_dir()”,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001F5F"/>
                </a:solidFill>
                <a:latin typeface="Constantia"/>
                <a:cs typeface="Constantia"/>
              </a:rPr>
              <a:t>“is_readable()”,</a:t>
            </a:r>
            <a:endParaRPr sz="2400">
              <a:latin typeface="Constantia"/>
              <a:cs typeface="Constantia"/>
            </a:endParaRPr>
          </a:p>
          <a:p>
            <a:pPr marL="1155700">
              <a:lnSpc>
                <a:spcPct val="100000"/>
              </a:lnSpc>
              <a:spcBef>
                <a:spcPts val="1440"/>
              </a:spcBef>
            </a:pPr>
            <a:r>
              <a:rPr sz="2400" spc="-25" dirty="0">
                <a:solidFill>
                  <a:srgbClr val="001F5F"/>
                </a:solidFill>
                <a:latin typeface="Constantia"/>
                <a:cs typeface="Constantia"/>
              </a:rPr>
              <a:t>“is_writeable()”,</a:t>
            </a:r>
            <a:r>
              <a:rPr sz="24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“is_executable()”;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onstantia"/>
              <a:cs typeface="Constantia"/>
            </a:endParaRPr>
          </a:p>
          <a:p>
            <a:pPr marL="756285" indent="-28702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756920" algn="l"/>
              </a:tabLst>
            </a:pPr>
            <a:r>
              <a:rPr sz="2800" spc="-5" dirty="0">
                <a:solidFill>
                  <a:srgbClr val="001F5F"/>
                </a:solidFill>
                <a:latin typeface="Constantia"/>
                <a:cs typeface="Constantia"/>
              </a:rPr>
              <a:t>functions</a:t>
            </a:r>
            <a:r>
              <a:rPr sz="28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onstantia"/>
                <a:cs typeface="Constantia"/>
              </a:rPr>
              <a:t>that</a:t>
            </a:r>
            <a:r>
              <a:rPr sz="28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onstantia"/>
                <a:cs typeface="Constantia"/>
              </a:rPr>
              <a:t>return</a:t>
            </a:r>
            <a:r>
              <a:rPr sz="28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onstantia"/>
                <a:cs typeface="Constantia"/>
              </a:rPr>
              <a:t>information</a:t>
            </a:r>
            <a:r>
              <a:rPr sz="28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2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Constantia"/>
                <a:cs typeface="Constantia"/>
              </a:rPr>
              <a:t>files:</a:t>
            </a:r>
            <a:endParaRPr sz="2800">
              <a:latin typeface="Constantia"/>
              <a:cs typeface="Constantia"/>
            </a:endParaRPr>
          </a:p>
          <a:p>
            <a:pPr marL="1155700" lvl="1" indent="-229235">
              <a:lnSpc>
                <a:spcPct val="100000"/>
              </a:lnSpc>
              <a:spcBef>
                <a:spcPts val="2115"/>
              </a:spcBef>
              <a:buFont typeface="Wingdings"/>
              <a:buChar char=""/>
              <a:tabLst>
                <a:tab pos="1156335" algn="l"/>
              </a:tabLst>
            </a:pPr>
            <a:r>
              <a:rPr sz="2400" spc="-25" dirty="0">
                <a:solidFill>
                  <a:srgbClr val="001F5F"/>
                </a:solidFill>
                <a:latin typeface="Constantia"/>
                <a:cs typeface="Constantia"/>
              </a:rPr>
              <a:t>“filesize()”,</a:t>
            </a:r>
            <a:r>
              <a:rPr sz="24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001F5F"/>
                </a:solidFill>
                <a:latin typeface="Constantia"/>
                <a:cs typeface="Constantia"/>
              </a:rPr>
              <a:t>“fileatime()”,</a:t>
            </a:r>
            <a:r>
              <a:rPr sz="24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001F5F"/>
                </a:solidFill>
                <a:latin typeface="Constantia"/>
                <a:cs typeface="Constantia"/>
              </a:rPr>
              <a:t>“filemtime()”,</a:t>
            </a:r>
            <a:r>
              <a:rPr sz="24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“filectime()”</a:t>
            </a:r>
            <a:endParaRPr sz="2400">
              <a:latin typeface="Constantia"/>
              <a:cs typeface="Constantia"/>
            </a:endParaRPr>
          </a:p>
          <a:p>
            <a:pPr marL="756285" marR="937894" indent="-287020">
              <a:lnSpc>
                <a:spcPct val="150000"/>
              </a:lnSpc>
              <a:spcBef>
                <a:spcPts val="575"/>
              </a:spcBef>
              <a:buFont typeface="Wingdings"/>
              <a:buChar char=""/>
              <a:tabLst>
                <a:tab pos="756920" algn="l"/>
              </a:tabLst>
            </a:pPr>
            <a:r>
              <a:rPr sz="2800" i="1" spc="-10" dirty="0">
                <a:solidFill>
                  <a:srgbClr val="001F5F"/>
                </a:solidFill>
                <a:latin typeface="Constantia"/>
                <a:cs typeface="Constantia"/>
              </a:rPr>
              <a:t>copy(),</a:t>
            </a:r>
            <a:r>
              <a:rPr sz="2800" i="1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i="1" spc="-15" dirty="0">
                <a:solidFill>
                  <a:srgbClr val="001F5F"/>
                </a:solidFill>
                <a:latin typeface="Constantia"/>
                <a:cs typeface="Constantia"/>
              </a:rPr>
              <a:t>delete(),</a:t>
            </a:r>
            <a:r>
              <a:rPr sz="2800" i="1" spc="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i="1" spc="5" dirty="0">
                <a:solidFill>
                  <a:srgbClr val="001F5F"/>
                </a:solidFill>
                <a:latin typeface="Constantia"/>
                <a:cs typeface="Constantia"/>
              </a:rPr>
              <a:t>filetype(),</a:t>
            </a:r>
            <a:r>
              <a:rPr sz="2800" i="1" spc="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i="1" spc="-10" dirty="0">
                <a:solidFill>
                  <a:srgbClr val="001F5F"/>
                </a:solidFill>
                <a:latin typeface="Constantia"/>
                <a:cs typeface="Constantia"/>
              </a:rPr>
              <a:t>fseek(),</a:t>
            </a:r>
            <a:r>
              <a:rPr sz="2800" i="1" spc="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i="1" spc="-15" dirty="0">
                <a:solidFill>
                  <a:srgbClr val="001F5F"/>
                </a:solidFill>
                <a:latin typeface="Constantia"/>
                <a:cs typeface="Constantia"/>
              </a:rPr>
              <a:t>ftell(), </a:t>
            </a:r>
            <a:r>
              <a:rPr sz="2800" i="1" spc="-6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i="1" spc="-20" dirty="0">
                <a:solidFill>
                  <a:srgbClr val="001F5F"/>
                </a:solidFill>
                <a:latin typeface="Constantia"/>
                <a:cs typeface="Constantia"/>
              </a:rPr>
              <a:t>mkdir()</a:t>
            </a:r>
            <a:endParaRPr sz="28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0"/>
            <a:ext cx="8568055" cy="727075"/>
            <a:chOff x="144779" y="0"/>
            <a:chExt cx="8568055" cy="7270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50292"/>
              <a:ext cx="8336280" cy="6400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7863840" cy="7269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76212"/>
              <a:ext cx="8229600" cy="533400"/>
            </a:xfrm>
            <a:custGeom>
              <a:avLst/>
              <a:gdLst/>
              <a:ahLst/>
              <a:cxnLst/>
              <a:rect l="l" t="t" r="r" b="b"/>
              <a:pathLst>
                <a:path w="8229600" h="533400">
                  <a:moveTo>
                    <a:pt x="82296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229600" y="5331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7781544" cy="6537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8891" y="601980"/>
            <a:ext cx="8438515" cy="6057900"/>
            <a:chOff x="278891" y="601980"/>
            <a:chExt cx="8438515" cy="6057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601980"/>
              <a:ext cx="8343900" cy="60578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891" y="690372"/>
              <a:ext cx="7860792" cy="58049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9" y="685800"/>
              <a:ext cx="8229600" cy="5943600"/>
            </a:xfrm>
            <a:custGeom>
              <a:avLst/>
              <a:gdLst/>
              <a:ahLst/>
              <a:cxnLst/>
              <a:rect l="l" t="t" r="r" b="b"/>
              <a:pathLst>
                <a:path w="8229600" h="5943600">
                  <a:moveTo>
                    <a:pt x="8229600" y="0"/>
                  </a:moveTo>
                  <a:lnTo>
                    <a:pt x="0" y="0"/>
                  </a:lnTo>
                  <a:lnTo>
                    <a:pt x="0" y="5943600"/>
                  </a:lnTo>
                  <a:lnTo>
                    <a:pt x="8229600" y="59436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99" y="685800"/>
              <a:ext cx="8229600" cy="5943600"/>
            </a:xfrm>
            <a:custGeom>
              <a:avLst/>
              <a:gdLst/>
              <a:ahLst/>
              <a:cxnLst/>
              <a:rect l="l" t="t" r="r" b="b"/>
              <a:pathLst>
                <a:path w="8229600" h="5943600">
                  <a:moveTo>
                    <a:pt x="0" y="5943600"/>
                  </a:moveTo>
                  <a:lnTo>
                    <a:pt x="8229600" y="59436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5943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633730"/>
            <a:ext cx="7315200" cy="5774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HTTP</a:t>
            </a:r>
            <a:r>
              <a:rPr sz="27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7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stateless</a:t>
            </a:r>
            <a:r>
              <a:rPr sz="27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–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it</a:t>
            </a:r>
            <a:r>
              <a:rPr sz="27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does</a:t>
            </a:r>
            <a:r>
              <a:rPr sz="27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not</a:t>
            </a:r>
            <a:r>
              <a:rPr sz="27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20" dirty="0">
                <a:solidFill>
                  <a:srgbClr val="001F5F"/>
                </a:solidFill>
                <a:latin typeface="Constantia"/>
                <a:cs typeface="Constantia"/>
              </a:rPr>
              <a:t>keep</a:t>
            </a:r>
            <a:r>
              <a:rPr sz="27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Constantia"/>
                <a:cs typeface="Constantia"/>
              </a:rPr>
              <a:t>track</a:t>
            </a:r>
            <a:r>
              <a:rPr sz="27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700" spc="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700" spc="-6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client</a:t>
            </a:r>
            <a:r>
              <a:rPr sz="27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Constantia"/>
                <a:cs typeface="Constantia"/>
              </a:rPr>
              <a:t>between</a:t>
            </a:r>
            <a:r>
              <a:rPr sz="27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requests</a:t>
            </a:r>
            <a:endParaRPr sz="2700">
              <a:latin typeface="Constantia"/>
              <a:cs typeface="Constantia"/>
            </a:endParaRPr>
          </a:p>
          <a:p>
            <a:pPr marL="355600" marR="491490" indent="-342900">
              <a:lnSpc>
                <a:spcPct val="150000"/>
              </a:lnSpc>
              <a:spcBef>
                <a:spcPts val="65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But</a:t>
            </a:r>
            <a:r>
              <a:rPr sz="27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sometimes</a:t>
            </a:r>
            <a:r>
              <a:rPr sz="2700" spc="-1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30" dirty="0">
                <a:solidFill>
                  <a:srgbClr val="001F5F"/>
                </a:solidFill>
                <a:latin typeface="Constantia"/>
                <a:cs typeface="Constantia"/>
              </a:rPr>
              <a:t>we</a:t>
            </a:r>
            <a:r>
              <a:rPr sz="27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need</a:t>
            </a:r>
            <a:r>
              <a:rPr sz="27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7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20" dirty="0">
                <a:solidFill>
                  <a:srgbClr val="001F5F"/>
                </a:solidFill>
                <a:latin typeface="Constantia"/>
                <a:cs typeface="Constantia"/>
              </a:rPr>
              <a:t>keep</a:t>
            </a:r>
            <a:r>
              <a:rPr sz="27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Constantia"/>
                <a:cs typeface="Constantia"/>
              </a:rPr>
              <a:t>track</a:t>
            </a:r>
            <a:r>
              <a:rPr sz="27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700" spc="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this </a:t>
            </a:r>
            <a:r>
              <a:rPr sz="2700" spc="-6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information</a:t>
            </a:r>
            <a:endParaRPr sz="27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209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Shopping</a:t>
            </a:r>
            <a:r>
              <a:rPr sz="24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cart</a:t>
            </a:r>
            <a:endParaRPr sz="24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202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“Remember</a:t>
            </a:r>
            <a:r>
              <a:rPr sz="24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me”</a:t>
            </a:r>
            <a:r>
              <a:rPr sz="24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24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login</a:t>
            </a:r>
            <a:r>
              <a:rPr sz="24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sites</a:t>
            </a:r>
            <a:endParaRPr sz="24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21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2</a:t>
            </a:r>
            <a:r>
              <a:rPr sz="27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solutions</a:t>
            </a:r>
            <a:r>
              <a:rPr sz="27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7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this</a:t>
            </a:r>
            <a:r>
              <a:rPr sz="27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issue</a:t>
            </a:r>
            <a:endParaRPr sz="27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209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0000"/>
                </a:solidFill>
                <a:latin typeface="Constantia"/>
                <a:cs typeface="Constantia"/>
              </a:rPr>
              <a:t>Cookies</a:t>
            </a:r>
            <a:r>
              <a:rPr sz="2400" spc="-7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–</a:t>
            </a:r>
            <a:r>
              <a:rPr sz="24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small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10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24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stored</a:t>
            </a:r>
            <a:r>
              <a:rPr sz="24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client-side</a:t>
            </a:r>
            <a:endParaRPr sz="24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2014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0000"/>
                </a:solidFill>
                <a:latin typeface="Constantia"/>
                <a:cs typeface="Constantia"/>
              </a:rPr>
              <a:t>Sessions</a:t>
            </a:r>
            <a:r>
              <a:rPr sz="2400" spc="-5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–</a:t>
            </a:r>
            <a:r>
              <a:rPr sz="24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relevant</a:t>
            </a:r>
            <a:r>
              <a:rPr sz="24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data</a:t>
            </a:r>
            <a:r>
              <a:rPr sz="24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stored</a:t>
            </a:r>
            <a:r>
              <a:rPr sz="24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24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4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server</a:t>
            </a:r>
            <a:endParaRPr sz="24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0"/>
            <a:ext cx="8568055" cy="727075"/>
            <a:chOff x="144779" y="0"/>
            <a:chExt cx="8568055" cy="7270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50292"/>
              <a:ext cx="8336280" cy="6400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5452872" cy="7269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76212"/>
              <a:ext cx="8229600" cy="533400"/>
            </a:xfrm>
            <a:custGeom>
              <a:avLst/>
              <a:gdLst/>
              <a:ahLst/>
              <a:cxnLst/>
              <a:rect l="l" t="t" r="r" b="b"/>
              <a:pathLst>
                <a:path w="8229600" h="533400">
                  <a:moveTo>
                    <a:pt x="82296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229600" y="5331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5372100" cy="6537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17" y="2392511"/>
            <a:ext cx="9061515" cy="26825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4779" y="211822"/>
            <a:ext cx="8559165" cy="1087120"/>
            <a:chOff x="144779" y="211822"/>
            <a:chExt cx="8559165" cy="10871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146" y="211822"/>
              <a:ext cx="8313415" cy="10409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779" y="408431"/>
              <a:ext cx="4404360" cy="8900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200" y="228853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229600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8229600" y="9525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311" y="420623"/>
              <a:ext cx="4320540" cy="804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608" y="601980"/>
            <a:ext cx="8577580" cy="6057900"/>
            <a:chOff x="292608" y="601980"/>
            <a:chExt cx="8577580" cy="6057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0" y="601980"/>
              <a:ext cx="8343900" cy="60578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608" y="659892"/>
              <a:ext cx="8577072" cy="57942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685800"/>
              <a:ext cx="8229600" cy="5943600"/>
            </a:xfrm>
            <a:custGeom>
              <a:avLst/>
              <a:gdLst/>
              <a:ahLst/>
              <a:cxnLst/>
              <a:rect l="l" t="t" r="r" b="b"/>
              <a:pathLst>
                <a:path w="8229600" h="5943600">
                  <a:moveTo>
                    <a:pt x="8229600" y="0"/>
                  </a:moveTo>
                  <a:lnTo>
                    <a:pt x="0" y="0"/>
                  </a:lnTo>
                  <a:lnTo>
                    <a:pt x="0" y="5943600"/>
                  </a:lnTo>
                  <a:lnTo>
                    <a:pt x="8229600" y="59436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685800"/>
              <a:ext cx="8229600" cy="5943600"/>
            </a:xfrm>
            <a:custGeom>
              <a:avLst/>
              <a:gdLst/>
              <a:ahLst/>
              <a:cxnLst/>
              <a:rect l="l" t="t" r="r" b="b"/>
              <a:pathLst>
                <a:path w="8229600" h="5943600">
                  <a:moveTo>
                    <a:pt x="0" y="5943600"/>
                  </a:moveTo>
                  <a:lnTo>
                    <a:pt x="8229600" y="59436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5943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649884"/>
            <a:ext cx="8061325" cy="5731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4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5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FF0000"/>
                </a:solidFill>
                <a:latin typeface="Constantia"/>
                <a:cs typeface="Constantia"/>
              </a:rPr>
              <a:t>cookie</a:t>
            </a:r>
            <a:r>
              <a:rPr sz="2500" spc="-4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5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5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small </a:t>
            </a:r>
            <a:r>
              <a:rPr sz="2500" spc="5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25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that</a:t>
            </a:r>
            <a:r>
              <a:rPr sz="25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5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server</a:t>
            </a:r>
            <a:r>
              <a:rPr sz="25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20" dirty="0">
                <a:solidFill>
                  <a:srgbClr val="001F5F"/>
                </a:solidFill>
                <a:latin typeface="Constantia"/>
                <a:cs typeface="Constantia"/>
              </a:rPr>
              <a:t>stores</a:t>
            </a:r>
            <a:r>
              <a:rPr sz="25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25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5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user's </a:t>
            </a:r>
            <a:r>
              <a:rPr sz="2500" spc="-6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20" dirty="0">
                <a:solidFill>
                  <a:srgbClr val="001F5F"/>
                </a:solidFill>
                <a:latin typeface="Constantia"/>
                <a:cs typeface="Constantia"/>
              </a:rPr>
              <a:t>computer</a:t>
            </a:r>
            <a:r>
              <a:rPr sz="25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for</a:t>
            </a:r>
            <a:r>
              <a:rPr sz="25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tracking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purposes.</a:t>
            </a:r>
            <a:endParaRPr sz="2500">
              <a:latin typeface="Constantia"/>
              <a:cs typeface="Constantia"/>
            </a:endParaRPr>
          </a:p>
          <a:p>
            <a:pPr marL="355600" marR="328930" indent="-342900">
              <a:lnSpc>
                <a:spcPct val="140000"/>
              </a:lnSpc>
              <a:spcBef>
                <a:spcPts val="6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There</a:t>
            </a:r>
            <a:r>
              <a:rPr sz="25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are</a:t>
            </a:r>
            <a:r>
              <a:rPr sz="25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three</a:t>
            </a:r>
            <a:r>
              <a:rPr sz="25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steps</a:t>
            </a:r>
            <a:r>
              <a:rPr sz="25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35" dirty="0">
                <a:solidFill>
                  <a:srgbClr val="001F5F"/>
                </a:solidFill>
                <a:latin typeface="Constantia"/>
                <a:cs typeface="Constantia"/>
              </a:rPr>
              <a:t>involved</a:t>
            </a:r>
            <a:r>
              <a:rPr sz="2500" spc="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5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dirty="0">
                <a:solidFill>
                  <a:srgbClr val="001F5F"/>
                </a:solidFill>
                <a:latin typeface="Constantia"/>
                <a:cs typeface="Constantia"/>
              </a:rPr>
              <a:t>identifying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returning </a:t>
            </a:r>
            <a:r>
              <a:rPr sz="2500" spc="-6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users:</a:t>
            </a:r>
            <a:endParaRPr sz="25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65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Server</a:t>
            </a:r>
            <a:r>
              <a:rPr sz="22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script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sends</a:t>
            </a:r>
            <a:r>
              <a:rPr sz="22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set</a:t>
            </a:r>
            <a:r>
              <a:rPr sz="22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 cookies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40" dirty="0">
                <a:solidFill>
                  <a:srgbClr val="001F5F"/>
                </a:solidFill>
                <a:latin typeface="Constantia"/>
                <a:cs typeface="Constantia"/>
              </a:rPr>
              <a:t>browser.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5" dirty="0">
                <a:solidFill>
                  <a:srgbClr val="001F5F"/>
                </a:solidFill>
                <a:latin typeface="Constantia"/>
                <a:cs typeface="Constantia"/>
              </a:rPr>
              <a:t>For</a:t>
            </a:r>
            <a:endParaRPr sz="2200">
              <a:latin typeface="Constantia"/>
              <a:cs typeface="Constantia"/>
            </a:endParaRPr>
          </a:p>
          <a:p>
            <a:pPr marL="756285">
              <a:lnSpc>
                <a:spcPct val="100000"/>
              </a:lnSpc>
              <a:spcBef>
                <a:spcPts val="1055"/>
              </a:spcBef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example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name,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age,</a:t>
            </a:r>
            <a:r>
              <a:rPr sz="22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22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identification</a:t>
            </a:r>
            <a:r>
              <a:rPr sz="22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number</a:t>
            </a:r>
            <a:r>
              <a:rPr sz="2200" spc="-1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etc.</a:t>
            </a:r>
            <a:endParaRPr sz="2200">
              <a:latin typeface="Constantia"/>
              <a:cs typeface="Constantia"/>
            </a:endParaRPr>
          </a:p>
          <a:p>
            <a:pPr marL="756285" marR="224154" lvl="1" indent="-287020">
              <a:lnSpc>
                <a:spcPct val="140000"/>
              </a:lnSpc>
              <a:spcBef>
                <a:spcPts val="53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Browser</a:t>
            </a:r>
            <a:r>
              <a:rPr sz="22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stores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this</a:t>
            </a:r>
            <a:r>
              <a:rPr sz="22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information</a:t>
            </a:r>
            <a:r>
              <a:rPr sz="22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local machine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for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future </a:t>
            </a:r>
            <a:r>
              <a:rPr sz="2200" spc="-5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use.</a:t>
            </a:r>
            <a:endParaRPr sz="2200">
              <a:latin typeface="Constantia"/>
              <a:cs typeface="Constantia"/>
            </a:endParaRPr>
          </a:p>
          <a:p>
            <a:pPr marL="756285" marR="521970" lvl="1" indent="-287020" algn="just">
              <a:lnSpc>
                <a:spcPct val="140000"/>
              </a:lnSpc>
              <a:spcBef>
                <a:spcPts val="530"/>
              </a:spcBef>
              <a:buFont typeface="Wingdings"/>
              <a:buChar char=""/>
              <a:tabLst>
                <a:tab pos="756920" algn="l"/>
              </a:tabLst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When</a:t>
            </a:r>
            <a:r>
              <a:rPr sz="22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next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time</a:t>
            </a:r>
            <a:r>
              <a:rPr sz="22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browser</a:t>
            </a:r>
            <a:r>
              <a:rPr sz="22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sends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any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request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2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web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server </a:t>
            </a:r>
            <a:r>
              <a:rPr sz="2200" spc="-5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then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it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sends</a:t>
            </a:r>
            <a:r>
              <a:rPr sz="2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those</a:t>
            </a:r>
            <a:r>
              <a:rPr sz="22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cookies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information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server</a:t>
            </a:r>
            <a:r>
              <a:rPr sz="2200" spc="-1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and </a:t>
            </a:r>
            <a:r>
              <a:rPr sz="2200" spc="-5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</a:t>
            </a:r>
            <a:r>
              <a:rPr sz="2200" spc="4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r>
              <a:rPr sz="22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use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tha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orm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ion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4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id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200" spc="65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use</a:t>
            </a:r>
            <a:r>
              <a:rPr sz="2200" spc="-20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.</a:t>
            </a:r>
            <a:endParaRPr sz="22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0"/>
            <a:ext cx="8568055" cy="727075"/>
            <a:chOff x="144779" y="0"/>
            <a:chExt cx="8568055" cy="7270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50292"/>
              <a:ext cx="8336280" cy="6400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2523744" cy="7269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76212"/>
              <a:ext cx="8229600" cy="533400"/>
            </a:xfrm>
            <a:custGeom>
              <a:avLst/>
              <a:gdLst/>
              <a:ahLst/>
              <a:cxnLst/>
              <a:rect l="l" t="t" r="r" b="b"/>
              <a:pathLst>
                <a:path w="8229600" h="533400">
                  <a:moveTo>
                    <a:pt x="82296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229600" y="5331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2441448" cy="6537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592834"/>
            <a:ext cx="9169400" cy="6278245"/>
            <a:chOff x="-12700" y="592834"/>
            <a:chExt cx="9169400" cy="62782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92834"/>
              <a:ext cx="9144000" cy="9296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85799"/>
              <a:ext cx="9144000" cy="6172200"/>
            </a:xfrm>
            <a:custGeom>
              <a:avLst/>
              <a:gdLst/>
              <a:ahLst/>
              <a:cxnLst/>
              <a:rect l="l" t="t" r="r" b="b"/>
              <a:pathLst>
                <a:path w="9144000" h="6172200">
                  <a:moveTo>
                    <a:pt x="0" y="6172200"/>
                  </a:moveTo>
                  <a:lnTo>
                    <a:pt x="9144000" y="6172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1722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8739" y="597269"/>
            <a:ext cx="8700135" cy="5704840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756285" indent="-287020">
              <a:lnSpc>
                <a:spcPct val="100000"/>
              </a:lnSpc>
              <a:spcBef>
                <a:spcPts val="163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cookie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created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22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setcookie()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function.</a:t>
            </a:r>
            <a:endParaRPr sz="22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739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500" spc="-20" dirty="0">
                <a:solidFill>
                  <a:srgbClr val="001F5F"/>
                </a:solidFill>
                <a:latin typeface="Constantia"/>
                <a:cs typeface="Constantia"/>
              </a:rPr>
              <a:t>Syntax</a:t>
            </a:r>
            <a:endParaRPr sz="2500">
              <a:latin typeface="Constantia"/>
              <a:cs typeface="Constantia"/>
            </a:endParaRPr>
          </a:p>
          <a:p>
            <a:pPr marL="1155700" lvl="1" indent="-229235">
              <a:lnSpc>
                <a:spcPct val="100000"/>
              </a:lnSpc>
              <a:spcBef>
                <a:spcPts val="1505"/>
              </a:spcBef>
              <a:buFont typeface="Wingdings"/>
              <a:buChar char=""/>
              <a:tabLst>
                <a:tab pos="1156335" algn="l"/>
              </a:tabLst>
            </a:pPr>
            <a:r>
              <a:rPr sz="1900" b="1" i="1" spc="-5" dirty="0">
                <a:solidFill>
                  <a:srgbClr val="FF0000"/>
                </a:solidFill>
                <a:latin typeface="Consolas"/>
                <a:cs typeface="Consolas"/>
              </a:rPr>
              <a:t>setcookie(name,</a:t>
            </a:r>
            <a:r>
              <a:rPr sz="1900" b="1" i="1" spc="6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900" b="1" i="1" spc="-5" dirty="0">
                <a:solidFill>
                  <a:srgbClr val="FF0000"/>
                </a:solidFill>
                <a:latin typeface="Consolas"/>
                <a:cs typeface="Consolas"/>
              </a:rPr>
              <a:t>value,</a:t>
            </a:r>
            <a:r>
              <a:rPr sz="1900" b="1" i="1" spc="6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900" b="1" i="1" spc="-5" dirty="0">
                <a:solidFill>
                  <a:srgbClr val="FF0000"/>
                </a:solidFill>
                <a:latin typeface="Consolas"/>
                <a:cs typeface="Consolas"/>
              </a:rPr>
              <a:t>expire,</a:t>
            </a:r>
            <a:r>
              <a:rPr sz="1900" b="1" i="1" spc="6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900" b="1" i="1" spc="-5" dirty="0">
                <a:solidFill>
                  <a:srgbClr val="FF0000"/>
                </a:solidFill>
                <a:latin typeface="Consolas"/>
                <a:cs typeface="Consolas"/>
              </a:rPr>
              <a:t>path,</a:t>
            </a:r>
            <a:r>
              <a:rPr sz="1900" b="1" i="1" spc="5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900" b="1" i="1" spc="-5" dirty="0">
                <a:solidFill>
                  <a:srgbClr val="FF0000"/>
                </a:solidFill>
                <a:latin typeface="Consolas"/>
                <a:cs typeface="Consolas"/>
              </a:rPr>
              <a:t>domain,</a:t>
            </a:r>
            <a:r>
              <a:rPr sz="1900" b="1" i="1" spc="6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900" b="1" i="1" spc="-5" dirty="0">
                <a:solidFill>
                  <a:srgbClr val="FF0000"/>
                </a:solidFill>
                <a:latin typeface="Consolas"/>
                <a:cs typeface="Consolas"/>
              </a:rPr>
              <a:t>secure);</a:t>
            </a:r>
            <a:endParaRPr sz="1900">
              <a:latin typeface="Consolas"/>
              <a:cs typeface="Consolas"/>
            </a:endParaRPr>
          </a:p>
          <a:p>
            <a:pPr marL="1155700" lvl="1" indent="-229235">
              <a:lnSpc>
                <a:spcPct val="100000"/>
              </a:lnSpc>
              <a:spcBef>
                <a:spcPts val="1365"/>
              </a:spcBef>
              <a:buFont typeface="Wingdings"/>
              <a:buChar char=""/>
              <a:tabLst>
                <a:tab pos="1156335" algn="l"/>
              </a:tabLst>
            </a:pPr>
            <a:r>
              <a:rPr sz="1900" spc="-15" dirty="0">
                <a:solidFill>
                  <a:srgbClr val="001F5F"/>
                </a:solidFill>
                <a:latin typeface="Constantia"/>
                <a:cs typeface="Constantia"/>
              </a:rPr>
              <a:t>Only</a:t>
            </a:r>
            <a:r>
              <a:rPr sz="19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9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name</a:t>
            </a:r>
            <a:r>
              <a:rPr sz="19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parameter</a:t>
            </a:r>
            <a:r>
              <a:rPr sz="19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19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required.</a:t>
            </a:r>
            <a:r>
              <a:rPr sz="19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All</a:t>
            </a:r>
            <a:r>
              <a:rPr sz="19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other</a:t>
            </a:r>
            <a:r>
              <a:rPr sz="19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parameters</a:t>
            </a:r>
            <a:r>
              <a:rPr sz="19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are</a:t>
            </a:r>
            <a:r>
              <a:rPr sz="19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optional.</a:t>
            </a:r>
            <a:endParaRPr sz="1900">
              <a:latin typeface="Constantia"/>
              <a:cs typeface="Constantia"/>
            </a:endParaRPr>
          </a:p>
          <a:p>
            <a:pPr marL="1155700" lvl="1" indent="-229235">
              <a:lnSpc>
                <a:spcPct val="100000"/>
              </a:lnSpc>
              <a:spcBef>
                <a:spcPts val="1370"/>
              </a:spcBef>
              <a:buFont typeface="Wingdings"/>
              <a:buChar char=""/>
              <a:tabLst>
                <a:tab pos="1156335" algn="l"/>
              </a:tabLst>
            </a:pP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he</a:t>
            </a:r>
            <a:r>
              <a:rPr sz="19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b="1" i="1" spc="-5" dirty="0">
                <a:solidFill>
                  <a:srgbClr val="FF0000"/>
                </a:solidFill>
                <a:latin typeface="Consolas"/>
                <a:cs typeface="Consolas"/>
              </a:rPr>
              <a:t>setcook</a:t>
            </a:r>
            <a:r>
              <a:rPr sz="1900" b="1" i="1" spc="5" dirty="0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sz="1900" b="1" i="1" dirty="0">
                <a:solidFill>
                  <a:srgbClr val="FF0000"/>
                </a:solidFill>
                <a:latin typeface="Consolas"/>
                <a:cs typeface="Consolas"/>
              </a:rPr>
              <a:t>e</a:t>
            </a:r>
            <a:r>
              <a:rPr sz="1900" b="1" i="1" spc="5" dirty="0">
                <a:solidFill>
                  <a:srgbClr val="FF0000"/>
                </a:solidFill>
                <a:latin typeface="Consolas"/>
                <a:cs typeface="Consolas"/>
              </a:rPr>
              <a:t>(</a:t>
            </a:r>
            <a:r>
              <a:rPr sz="1900" b="1" i="1" spc="-5" dirty="0">
                <a:solidFill>
                  <a:srgbClr val="FF0000"/>
                </a:solidFill>
                <a:latin typeface="Consolas"/>
                <a:cs typeface="Consolas"/>
              </a:rPr>
              <a:t>)</a:t>
            </a:r>
            <a:r>
              <a:rPr sz="1900" b="1" i="1" spc="-53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funct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io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9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mus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9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ap</a:t>
            </a:r>
            <a:r>
              <a:rPr sz="1900" spc="-15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ear</a:t>
            </a:r>
            <a:r>
              <a:rPr sz="19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1900" spc="-55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E 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th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9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&lt;html&gt;</a:t>
            </a:r>
            <a:r>
              <a:rPr sz="19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9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900" spc="-55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1900" spc="-5" dirty="0">
                <a:solidFill>
                  <a:srgbClr val="001F5F"/>
                </a:solidFill>
                <a:latin typeface="Constantia"/>
                <a:cs typeface="Constantia"/>
              </a:rPr>
              <a:t>.</a:t>
            </a:r>
            <a:endParaRPr sz="1900">
              <a:latin typeface="Constantia"/>
              <a:cs typeface="Constantia"/>
            </a:endParaRPr>
          </a:p>
          <a:p>
            <a:pPr marL="355600" marR="5080" indent="-342900">
              <a:lnSpc>
                <a:spcPct val="140000"/>
              </a:lnSpc>
              <a:spcBef>
                <a:spcPts val="47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5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global</a:t>
            </a:r>
            <a:r>
              <a:rPr sz="25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variable</a:t>
            </a:r>
            <a:r>
              <a:rPr sz="25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b="1" i="1" spc="-5" dirty="0">
                <a:solidFill>
                  <a:srgbClr val="FF0000"/>
                </a:solidFill>
                <a:latin typeface="Consolas"/>
                <a:cs typeface="Consolas"/>
              </a:rPr>
              <a:t>$_COOKIE[]</a:t>
            </a:r>
            <a:r>
              <a:rPr sz="2500" b="1" i="1" spc="4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5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used</a:t>
            </a:r>
            <a:r>
              <a:rPr sz="25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2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5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retrieve</a:t>
            </a:r>
            <a:r>
              <a:rPr sz="25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value</a:t>
            </a:r>
            <a:r>
              <a:rPr sz="25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5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a </a:t>
            </a:r>
            <a:r>
              <a:rPr sz="2500" spc="-6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cookie</a:t>
            </a:r>
            <a:endParaRPr sz="25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64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Syntax</a:t>
            </a:r>
            <a:endParaRPr sz="22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1156335" algn="l"/>
              </a:tabLst>
            </a:pPr>
            <a:r>
              <a:rPr sz="1900" b="1" i="1" dirty="0">
                <a:solidFill>
                  <a:srgbClr val="FF0000"/>
                </a:solidFill>
                <a:latin typeface="Consolas"/>
                <a:cs typeface="Consolas"/>
              </a:rPr>
              <a:t>$_COOKIE[cookieName]</a:t>
            </a:r>
            <a:endParaRPr sz="1900">
              <a:latin typeface="Consolas"/>
              <a:cs typeface="Consolas"/>
            </a:endParaRPr>
          </a:p>
          <a:p>
            <a:pPr marL="756285" lvl="1" indent="-287020">
              <a:lnSpc>
                <a:spcPct val="100000"/>
              </a:lnSpc>
              <a:spcBef>
                <a:spcPts val="151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200" spc="-30" dirty="0">
                <a:solidFill>
                  <a:srgbClr val="001F5F"/>
                </a:solidFill>
                <a:latin typeface="Constantia"/>
                <a:cs typeface="Constantia"/>
              </a:rPr>
              <a:t>Always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check</a:t>
            </a:r>
            <a:r>
              <a:rPr sz="22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with </a:t>
            </a:r>
            <a:r>
              <a:rPr sz="2200" b="1" i="1" spc="-5" dirty="0">
                <a:solidFill>
                  <a:srgbClr val="FF0000"/>
                </a:solidFill>
                <a:latin typeface="Consolas"/>
                <a:cs typeface="Consolas"/>
              </a:rPr>
              <a:t>isset($_COOKIE[$cookie_name])</a:t>
            </a:r>
            <a:r>
              <a:rPr sz="2200" b="1" i="1" spc="5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before</a:t>
            </a:r>
            <a:endParaRPr sz="2200">
              <a:latin typeface="Constantia"/>
              <a:cs typeface="Constantia"/>
            </a:endParaRPr>
          </a:p>
          <a:p>
            <a:pPr marL="756285">
              <a:lnSpc>
                <a:spcPct val="100000"/>
              </a:lnSpc>
              <a:spcBef>
                <a:spcPts val="1055"/>
              </a:spcBef>
            </a:pP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3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yi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22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4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us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ooki</a:t>
            </a:r>
            <a:r>
              <a:rPr sz="2200" spc="-35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’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2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35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alue</a:t>
            </a:r>
            <a:endParaRPr sz="2200">
              <a:latin typeface="Constantia"/>
              <a:cs typeface="Constant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727075"/>
            <a:chOff x="0" y="0"/>
            <a:chExt cx="9144000" cy="7270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292"/>
              <a:ext cx="9144000" cy="6400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030468" cy="7269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76212"/>
              <a:ext cx="9144000" cy="533400"/>
            </a:xfrm>
            <a:custGeom>
              <a:avLst/>
              <a:gdLst/>
              <a:ahLst/>
              <a:cxnLst/>
              <a:rect l="l" t="t" r="r" b="b"/>
              <a:pathLst>
                <a:path w="9144000" h="533400">
                  <a:moveTo>
                    <a:pt x="91440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9144000" y="533133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012180" cy="6537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2776" y="5478768"/>
            <a:ext cx="9044305" cy="1392555"/>
            <a:chOff x="112776" y="5478768"/>
            <a:chExt cx="9044305" cy="1392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81" y="5478768"/>
              <a:ext cx="8999218" cy="137923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76" y="5532119"/>
              <a:ext cx="9031224" cy="8702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8600" y="5562599"/>
              <a:ext cx="8915400" cy="1295400"/>
            </a:xfrm>
            <a:custGeom>
              <a:avLst/>
              <a:gdLst/>
              <a:ahLst/>
              <a:cxnLst/>
              <a:rect l="l" t="t" r="r" b="b"/>
              <a:pathLst>
                <a:path w="8915400" h="1295400">
                  <a:moveTo>
                    <a:pt x="8915400" y="0"/>
                  </a:moveTo>
                  <a:lnTo>
                    <a:pt x="0" y="0"/>
                  </a:lnTo>
                  <a:lnTo>
                    <a:pt x="0" y="1295400"/>
                  </a:lnTo>
                  <a:lnTo>
                    <a:pt x="8915400" y="1295400"/>
                  </a:lnTo>
                  <a:lnTo>
                    <a:pt x="8915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8600" y="5562599"/>
              <a:ext cx="8915400" cy="1295400"/>
            </a:xfrm>
            <a:custGeom>
              <a:avLst/>
              <a:gdLst/>
              <a:ahLst/>
              <a:cxnLst/>
              <a:rect l="l" t="t" r="r" b="b"/>
              <a:pathLst>
                <a:path w="8915400" h="1295400">
                  <a:moveTo>
                    <a:pt x="0" y="1295400"/>
                  </a:moveTo>
                  <a:lnTo>
                    <a:pt x="8915400" y="1295400"/>
                  </a:lnTo>
                  <a:lnTo>
                    <a:pt x="8915400" y="0"/>
                  </a:lnTo>
                  <a:lnTo>
                    <a:pt x="0" y="0"/>
                  </a:lnTo>
                  <a:lnTo>
                    <a:pt x="0" y="12954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07340" y="5546852"/>
            <a:ext cx="8731885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4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example</a:t>
            </a:r>
            <a:r>
              <a:rPr sz="18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creates</a:t>
            </a:r>
            <a:r>
              <a:rPr sz="18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8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cookie</a:t>
            </a:r>
            <a:r>
              <a:rPr sz="18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named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"user"</a:t>
            </a:r>
            <a:r>
              <a:rPr sz="18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18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value</a:t>
            </a:r>
            <a:r>
              <a:rPr sz="18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"John</a:t>
            </a:r>
            <a:r>
              <a:rPr sz="18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Doe".</a:t>
            </a:r>
            <a:r>
              <a:rPr sz="18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cookie</a:t>
            </a:r>
            <a:r>
              <a:rPr sz="18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will </a:t>
            </a:r>
            <a:r>
              <a:rPr sz="1800" spc="-43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expire</a:t>
            </a:r>
            <a:r>
              <a:rPr sz="18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after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1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day(86400).</a:t>
            </a:r>
            <a:r>
              <a:rPr sz="18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"/"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means</a:t>
            </a:r>
            <a:r>
              <a:rPr sz="18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that</a:t>
            </a:r>
            <a:r>
              <a:rPr sz="1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cookie</a:t>
            </a:r>
            <a:r>
              <a:rPr sz="18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18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available</a:t>
            </a:r>
            <a:r>
              <a:rPr sz="18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1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entire</a:t>
            </a:r>
            <a:r>
              <a:rPr sz="18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website</a:t>
            </a:r>
            <a:endParaRPr sz="18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50350" cy="5651500"/>
            <a:chOff x="0" y="0"/>
            <a:chExt cx="9150350" cy="56515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41" y="59435"/>
              <a:ext cx="8982458" cy="6217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4453128" cy="7269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8600" y="76212"/>
              <a:ext cx="8915400" cy="533400"/>
            </a:xfrm>
            <a:custGeom>
              <a:avLst/>
              <a:gdLst/>
              <a:ahLst/>
              <a:cxnLst/>
              <a:rect l="l" t="t" r="r" b="b"/>
              <a:pathLst>
                <a:path w="8915400" h="533400">
                  <a:moveTo>
                    <a:pt x="89154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915400" y="533133"/>
                  </a:lnTo>
                  <a:lnTo>
                    <a:pt x="8915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4434840" cy="6537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600" y="685800"/>
              <a:ext cx="8915399" cy="49530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22250" y="5638800"/>
              <a:ext cx="8921750" cy="12700"/>
            </a:xfrm>
            <a:custGeom>
              <a:avLst/>
              <a:gdLst/>
              <a:ahLst/>
              <a:cxnLst/>
              <a:rect l="l" t="t" r="r" b="b"/>
              <a:pathLst>
                <a:path w="8921750" h="12700">
                  <a:moveTo>
                    <a:pt x="0" y="12700"/>
                  </a:moveTo>
                  <a:lnTo>
                    <a:pt x="8921749" y="12700"/>
                  </a:lnTo>
                  <a:lnTo>
                    <a:pt x="8921749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2250" y="679450"/>
              <a:ext cx="8921750" cy="4965700"/>
            </a:xfrm>
            <a:custGeom>
              <a:avLst/>
              <a:gdLst/>
              <a:ahLst/>
              <a:cxnLst/>
              <a:rect l="l" t="t" r="r" b="b"/>
              <a:pathLst>
                <a:path w="8921750" h="4965700">
                  <a:moveTo>
                    <a:pt x="8921750" y="0"/>
                  </a:moveTo>
                  <a:lnTo>
                    <a:pt x="0" y="0"/>
                  </a:lnTo>
                  <a:lnTo>
                    <a:pt x="0" y="4965700"/>
                  </a:lnTo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601980"/>
            <a:ext cx="8646160" cy="6057900"/>
            <a:chOff x="256031" y="601980"/>
            <a:chExt cx="8646160" cy="6057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601980"/>
              <a:ext cx="8343900" cy="60578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1" y="659892"/>
              <a:ext cx="8645652" cy="56753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685800"/>
              <a:ext cx="8229600" cy="5943600"/>
            </a:xfrm>
            <a:custGeom>
              <a:avLst/>
              <a:gdLst/>
              <a:ahLst/>
              <a:cxnLst/>
              <a:rect l="l" t="t" r="r" b="b"/>
              <a:pathLst>
                <a:path w="8229600" h="5943600">
                  <a:moveTo>
                    <a:pt x="8229600" y="0"/>
                  </a:moveTo>
                  <a:lnTo>
                    <a:pt x="0" y="0"/>
                  </a:lnTo>
                  <a:lnTo>
                    <a:pt x="0" y="5943600"/>
                  </a:lnTo>
                  <a:lnTo>
                    <a:pt x="8229600" y="59436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685800"/>
              <a:ext cx="8229600" cy="5943600"/>
            </a:xfrm>
            <a:custGeom>
              <a:avLst/>
              <a:gdLst/>
              <a:ahLst/>
              <a:cxnLst/>
              <a:rect l="l" t="t" r="r" b="b"/>
              <a:pathLst>
                <a:path w="8229600" h="5943600">
                  <a:moveTo>
                    <a:pt x="0" y="5943600"/>
                  </a:moveTo>
                  <a:lnTo>
                    <a:pt x="8229600" y="59436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5943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818134"/>
            <a:ext cx="725550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Cookies</a:t>
            </a:r>
            <a:r>
              <a:rPr sz="3000" spc="-1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15" dirty="0">
                <a:solidFill>
                  <a:srgbClr val="001F5F"/>
                </a:solidFill>
                <a:latin typeface="Constantia"/>
                <a:cs typeface="Constantia"/>
              </a:rPr>
              <a:t>are</a:t>
            </a:r>
            <a:r>
              <a:rPr sz="30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10" dirty="0">
                <a:solidFill>
                  <a:srgbClr val="001F5F"/>
                </a:solidFill>
                <a:latin typeface="Constantia"/>
                <a:cs typeface="Constantia"/>
              </a:rPr>
              <a:t>usually</a:t>
            </a:r>
            <a:r>
              <a:rPr sz="30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set</a:t>
            </a:r>
            <a:r>
              <a:rPr sz="3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30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3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HTTP</a:t>
            </a:r>
            <a:r>
              <a:rPr sz="30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header</a:t>
            </a:r>
            <a:endParaRPr sz="30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4293870"/>
            <a:ext cx="804989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4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If a </a:t>
            </a:r>
            <a:r>
              <a:rPr sz="3000" spc="-20" dirty="0">
                <a:solidFill>
                  <a:srgbClr val="001F5F"/>
                </a:solidFill>
                <a:latin typeface="Constantia"/>
                <a:cs typeface="Constantia"/>
              </a:rPr>
              <a:t>browser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is </a:t>
            </a:r>
            <a:r>
              <a:rPr sz="3000" spc="-10" dirty="0">
                <a:solidFill>
                  <a:srgbClr val="001F5F"/>
                </a:solidFill>
                <a:latin typeface="Constantia"/>
                <a:cs typeface="Constantia"/>
              </a:rPr>
              <a:t>configured </a:t>
            </a:r>
            <a:r>
              <a:rPr sz="3000" spc="-30" dirty="0">
                <a:solidFill>
                  <a:srgbClr val="001F5F"/>
                </a:solidFill>
                <a:latin typeface="Constantia"/>
                <a:cs typeface="Constantia"/>
              </a:rPr>
              <a:t>to </a:t>
            </a:r>
            <a:r>
              <a:rPr sz="3000" spc="-25" dirty="0">
                <a:solidFill>
                  <a:srgbClr val="001F5F"/>
                </a:solidFill>
                <a:latin typeface="Constantia"/>
                <a:cs typeface="Constantia"/>
              </a:rPr>
              <a:t>store </a:t>
            </a:r>
            <a:r>
              <a:rPr sz="3000" spc="-15" dirty="0">
                <a:solidFill>
                  <a:srgbClr val="001F5F"/>
                </a:solidFill>
                <a:latin typeface="Constantia"/>
                <a:cs typeface="Constantia"/>
              </a:rPr>
              <a:t>cookies,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it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 will</a:t>
            </a:r>
            <a:r>
              <a:rPr sz="3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then</a:t>
            </a:r>
            <a:r>
              <a:rPr sz="3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15" dirty="0">
                <a:solidFill>
                  <a:srgbClr val="001F5F"/>
                </a:solidFill>
                <a:latin typeface="Constantia"/>
                <a:cs typeface="Constantia"/>
              </a:rPr>
              <a:t>keep</a:t>
            </a:r>
            <a:r>
              <a:rPr sz="30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this</a:t>
            </a:r>
            <a:r>
              <a:rPr sz="3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information</a:t>
            </a:r>
            <a:r>
              <a:rPr sz="3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until</a:t>
            </a:r>
            <a:r>
              <a:rPr sz="30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3000" spc="-1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expiry </a:t>
            </a:r>
            <a:r>
              <a:rPr sz="3000" spc="-7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15" dirty="0">
                <a:solidFill>
                  <a:srgbClr val="001F5F"/>
                </a:solidFill>
                <a:latin typeface="Constantia"/>
                <a:cs typeface="Constantia"/>
              </a:rPr>
              <a:t>date.</a:t>
            </a:r>
            <a:endParaRPr sz="3000">
              <a:latin typeface="Constantia"/>
              <a:cs typeface="Constant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4779" y="0"/>
            <a:ext cx="9011920" cy="4091304"/>
            <a:chOff x="144779" y="0"/>
            <a:chExt cx="9011920" cy="4091304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50292"/>
              <a:ext cx="8336280" cy="6400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4210812" cy="72694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7200" y="76212"/>
              <a:ext cx="8229600" cy="533400"/>
            </a:xfrm>
            <a:custGeom>
              <a:avLst/>
              <a:gdLst/>
              <a:ahLst/>
              <a:cxnLst/>
              <a:rect l="l" t="t" r="r" b="b"/>
              <a:pathLst>
                <a:path w="8229600" h="533400">
                  <a:moveTo>
                    <a:pt x="82296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229600" y="5331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4128516" cy="6537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57200" y="1524000"/>
              <a:ext cx="8686800" cy="2554605"/>
            </a:xfrm>
            <a:custGeom>
              <a:avLst/>
              <a:gdLst/>
              <a:ahLst/>
              <a:cxnLst/>
              <a:rect l="l" t="t" r="r" b="b"/>
              <a:pathLst>
                <a:path w="8686800" h="2554604">
                  <a:moveTo>
                    <a:pt x="8686800" y="0"/>
                  </a:moveTo>
                  <a:lnTo>
                    <a:pt x="0" y="0"/>
                  </a:lnTo>
                  <a:lnTo>
                    <a:pt x="0" y="2554605"/>
                  </a:lnTo>
                  <a:lnTo>
                    <a:pt x="8686800" y="2554605"/>
                  </a:lnTo>
                  <a:lnTo>
                    <a:pt x="8686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7200" y="1524000"/>
              <a:ext cx="8686800" cy="2554605"/>
            </a:xfrm>
            <a:custGeom>
              <a:avLst/>
              <a:gdLst/>
              <a:ahLst/>
              <a:cxnLst/>
              <a:rect l="l" t="t" r="r" b="b"/>
              <a:pathLst>
                <a:path w="8686800" h="2554604">
                  <a:moveTo>
                    <a:pt x="0" y="2554605"/>
                  </a:moveTo>
                  <a:lnTo>
                    <a:pt x="8686800" y="2554605"/>
                  </a:lnTo>
                  <a:lnTo>
                    <a:pt x="8686800" y="0"/>
                  </a:lnTo>
                  <a:lnTo>
                    <a:pt x="0" y="0"/>
                  </a:lnTo>
                  <a:lnTo>
                    <a:pt x="0" y="2554605"/>
                  </a:lnTo>
                  <a:close/>
                </a:path>
              </a:pathLst>
            </a:custGeom>
            <a:ln w="254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35940" y="1847214"/>
            <a:ext cx="520001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onsolas"/>
                <a:cs typeface="Consolas"/>
              </a:rPr>
              <a:t>HTTP/1.1</a:t>
            </a:r>
            <a:r>
              <a:rPr sz="2000" b="1" spc="-75" dirty="0"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200</a:t>
            </a:r>
            <a:r>
              <a:rPr sz="2000" b="1" spc="-35" dirty="0"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OK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Date:</a:t>
            </a:r>
            <a:r>
              <a:rPr sz="2000" b="1" spc="-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Fri,</a:t>
            </a:r>
            <a:r>
              <a:rPr sz="2000" b="1" spc="-20" dirty="0"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04</a:t>
            </a:r>
            <a:r>
              <a:rPr sz="2000" b="1" spc="-10" dirty="0"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Feb</a:t>
            </a:r>
            <a:r>
              <a:rPr sz="2000" b="1" spc="-5" dirty="0"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2000</a:t>
            </a:r>
            <a:r>
              <a:rPr sz="2000" b="1" spc="-25" dirty="0"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21:03:38</a:t>
            </a:r>
            <a:r>
              <a:rPr sz="2000" b="1" spc="-35" dirty="0"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GMT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Server:</a:t>
            </a:r>
            <a:r>
              <a:rPr sz="2000" b="1" spc="-5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Apache/1.3.9</a:t>
            </a:r>
            <a:r>
              <a:rPr sz="2000" b="1" spc="-55" dirty="0"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(UNIX)</a:t>
            </a:r>
            <a:r>
              <a:rPr sz="2000" b="1" spc="-25" dirty="0"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PHP/4.0b3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5940" y="2761614"/>
            <a:ext cx="785177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00" marR="5080" indent="-1829435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Set-Cookie:</a:t>
            </a:r>
            <a:r>
              <a:rPr sz="2000" b="1" spc="-5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name=xyz;</a:t>
            </a:r>
            <a:r>
              <a:rPr sz="2000" b="1" spc="-25" dirty="0"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expires=Friday,</a:t>
            </a:r>
            <a:r>
              <a:rPr sz="2000" b="1" spc="-50" dirty="0"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04-Feb-07</a:t>
            </a:r>
            <a:r>
              <a:rPr sz="2000" b="1" spc="-25" dirty="0"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22:03:38 </a:t>
            </a:r>
            <a:r>
              <a:rPr sz="2000" b="1" spc="-1085" dirty="0"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GMT;</a:t>
            </a:r>
            <a:r>
              <a:rPr sz="2000" b="1" spc="-40" dirty="0"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path=/;</a:t>
            </a:r>
            <a:r>
              <a:rPr sz="2000" b="1" spc="-20" dirty="0"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domain=tutorialspoint.com</a:t>
            </a:r>
            <a:endParaRPr sz="2000">
              <a:latin typeface="Consolas"/>
              <a:cs typeface="Consolas"/>
            </a:endParaRPr>
          </a:p>
          <a:p>
            <a:pPr marL="12700" marR="4614545">
              <a:lnSpc>
                <a:spcPct val="100000"/>
              </a:lnSpc>
            </a:pP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Connection: </a:t>
            </a:r>
            <a:r>
              <a:rPr sz="2000" b="1" dirty="0">
                <a:latin typeface="Consolas"/>
                <a:cs typeface="Consolas"/>
              </a:rPr>
              <a:t>close </a:t>
            </a:r>
            <a:r>
              <a:rPr sz="2000" b="1" spc="5" dirty="0"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Content-Type:</a:t>
            </a:r>
            <a:r>
              <a:rPr sz="2000" b="1" spc="-114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text/html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43600" y="1676374"/>
            <a:ext cx="2654935" cy="646430"/>
          </a:xfrm>
          <a:prstGeom prst="rect">
            <a:avLst/>
          </a:prstGeom>
          <a:ln w="25400">
            <a:solidFill>
              <a:srgbClr val="FDB809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5"/>
              </a:spcBef>
            </a:pPr>
            <a:r>
              <a:rPr sz="1800" b="1" spc="5" dirty="0">
                <a:latin typeface="Calibri"/>
                <a:cs typeface="Calibri"/>
              </a:rPr>
              <a:t>HTTP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response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message: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From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Server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to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Browser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8891" y="601974"/>
            <a:ext cx="8438515" cy="5268595"/>
            <a:chOff x="278891" y="601974"/>
            <a:chExt cx="8438515" cy="52685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601974"/>
              <a:ext cx="8343900" cy="27051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891" y="690371"/>
              <a:ext cx="8290559" cy="51800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9" y="685800"/>
              <a:ext cx="8229600" cy="2590800"/>
            </a:xfrm>
            <a:custGeom>
              <a:avLst/>
              <a:gdLst/>
              <a:ahLst/>
              <a:cxnLst/>
              <a:rect l="l" t="t" r="r" b="b"/>
              <a:pathLst>
                <a:path w="8229600" h="2590800">
                  <a:moveTo>
                    <a:pt x="8229600" y="0"/>
                  </a:moveTo>
                  <a:lnTo>
                    <a:pt x="0" y="0"/>
                  </a:lnTo>
                  <a:lnTo>
                    <a:pt x="0" y="2590800"/>
                  </a:lnTo>
                  <a:lnTo>
                    <a:pt x="8229600" y="25908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99" y="685800"/>
              <a:ext cx="8229600" cy="2590800"/>
            </a:xfrm>
            <a:custGeom>
              <a:avLst/>
              <a:gdLst/>
              <a:ahLst/>
              <a:cxnLst/>
              <a:rect l="l" t="t" r="r" b="b"/>
              <a:pathLst>
                <a:path w="8229600" h="2590800">
                  <a:moveTo>
                    <a:pt x="0" y="2590800"/>
                  </a:moveTo>
                  <a:lnTo>
                    <a:pt x="8229600" y="25908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25908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633730"/>
            <a:ext cx="7732395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If</a:t>
            </a:r>
            <a:r>
              <a:rPr sz="2700" spc="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700" spc="-15" dirty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7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use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7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points</a:t>
            </a:r>
            <a:r>
              <a:rPr sz="27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700" spc="-15" dirty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7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Constantia"/>
                <a:cs typeface="Constantia"/>
              </a:rPr>
              <a:t>b</a:t>
            </a:r>
            <a:r>
              <a:rPr sz="2700" spc="-4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700" spc="-45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wser</a:t>
            </a:r>
            <a:r>
              <a:rPr sz="2700" spc="-1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at</a:t>
            </a:r>
            <a:r>
              <a:rPr sz="27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700" spc="-35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27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pa</a:t>
            </a:r>
            <a:r>
              <a:rPr sz="2700" spc="-65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7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700" spc="-15" dirty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at 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matches</a:t>
            </a:r>
            <a:r>
              <a:rPr sz="27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7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path</a:t>
            </a:r>
            <a:r>
              <a:rPr sz="27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7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domain</a:t>
            </a:r>
            <a:r>
              <a:rPr sz="27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700" spc="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7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cookie,</a:t>
            </a:r>
            <a:r>
              <a:rPr sz="27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it</a:t>
            </a:r>
            <a:r>
              <a:rPr sz="27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will </a:t>
            </a:r>
            <a:r>
              <a:rPr sz="2700" spc="-6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resend the cookie </a:t>
            </a:r>
            <a:r>
              <a:rPr sz="2700" spc="-25" dirty="0">
                <a:solidFill>
                  <a:srgbClr val="001F5F"/>
                </a:solidFill>
                <a:latin typeface="Constantia"/>
                <a:cs typeface="Constantia"/>
              </a:rPr>
              <a:t>to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700" spc="-40" dirty="0">
                <a:solidFill>
                  <a:srgbClr val="001F5F"/>
                </a:solidFill>
                <a:latin typeface="Constantia"/>
                <a:cs typeface="Constantia"/>
              </a:rPr>
              <a:t>server.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700" spc="-15" dirty="0">
                <a:solidFill>
                  <a:srgbClr val="001F5F"/>
                </a:solidFill>
                <a:latin typeface="Constantia"/>
                <a:cs typeface="Constantia"/>
              </a:rPr>
              <a:t>browser's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headers</a:t>
            </a:r>
            <a:r>
              <a:rPr sz="27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might</a:t>
            </a:r>
            <a:r>
              <a:rPr sz="27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look</a:t>
            </a:r>
            <a:r>
              <a:rPr sz="27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something</a:t>
            </a:r>
            <a:r>
              <a:rPr sz="27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20" dirty="0">
                <a:solidFill>
                  <a:srgbClr val="001F5F"/>
                </a:solidFill>
                <a:latin typeface="Constantia"/>
                <a:cs typeface="Constantia"/>
              </a:rPr>
              <a:t>like</a:t>
            </a:r>
            <a:r>
              <a:rPr sz="27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onstantia"/>
                <a:cs typeface="Constantia"/>
              </a:rPr>
              <a:t>this:</a:t>
            </a:r>
            <a:endParaRPr sz="27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0"/>
            <a:ext cx="8568055" cy="727075"/>
            <a:chOff x="144779" y="0"/>
            <a:chExt cx="8568055" cy="7270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50292"/>
              <a:ext cx="8336280" cy="6400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7621524" cy="7269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76212"/>
              <a:ext cx="8229600" cy="533400"/>
            </a:xfrm>
            <a:custGeom>
              <a:avLst/>
              <a:gdLst/>
              <a:ahLst/>
              <a:cxnLst/>
              <a:rect l="l" t="t" r="r" b="b"/>
              <a:pathLst>
                <a:path w="8229600" h="533400">
                  <a:moveTo>
                    <a:pt x="82296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229600" y="5331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7539228" cy="653796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838200" y="3505187"/>
            <a:ext cx="7543800" cy="2585720"/>
          </a:xfrm>
          <a:custGeom>
            <a:avLst/>
            <a:gdLst/>
            <a:ahLst/>
            <a:cxnLst/>
            <a:rect l="l" t="t" r="r" b="b"/>
            <a:pathLst>
              <a:path w="7543800" h="2585720">
                <a:moveTo>
                  <a:pt x="7543800" y="0"/>
                </a:moveTo>
                <a:lnTo>
                  <a:pt x="0" y="0"/>
                </a:lnTo>
                <a:lnTo>
                  <a:pt x="0" y="2585339"/>
                </a:lnTo>
                <a:lnTo>
                  <a:pt x="7543800" y="2585339"/>
                </a:lnTo>
                <a:lnTo>
                  <a:pt x="7543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25500" y="3492487"/>
          <a:ext cx="7750174" cy="261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0"/>
                <a:gridCol w="2542540"/>
                <a:gridCol w="140334"/>
              </a:tblGrid>
              <a:tr h="1219187">
                <a:tc gridSpan="2">
                  <a:txBody>
                    <a:bodyPr/>
                    <a:lstStyle/>
                    <a:p>
                      <a:pPr marL="91440" marR="2159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b="1" spc="-5" dirty="0">
                          <a:latin typeface="Consolas"/>
                          <a:cs typeface="Consolas"/>
                        </a:rPr>
                        <a:t>GET</a:t>
                      </a:r>
                      <a:r>
                        <a:rPr sz="1800" b="1" spc="-5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dirty="0">
                          <a:latin typeface="Consolas"/>
                          <a:cs typeface="Consolas"/>
                        </a:rPr>
                        <a:t>/</a:t>
                      </a:r>
                      <a:r>
                        <a:rPr sz="1800" b="1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5" dirty="0">
                          <a:latin typeface="Consolas"/>
                          <a:cs typeface="Consolas"/>
                        </a:rPr>
                        <a:t>HTTP/1.0</a:t>
                      </a:r>
                      <a:endParaRPr sz="1800">
                        <a:latin typeface="Consolas"/>
                        <a:cs typeface="Consolas"/>
                      </a:endParaRPr>
                    </a:p>
                    <a:p>
                      <a:pPr marL="91440" marR="21590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Connection:</a:t>
                      </a:r>
                      <a:r>
                        <a:rPr sz="1800" b="1" spc="-50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10" dirty="0">
                          <a:latin typeface="Consolas"/>
                          <a:cs typeface="Consolas"/>
                        </a:rPr>
                        <a:t>Keep-Alive</a:t>
                      </a:r>
                      <a:endParaRPr sz="1800">
                        <a:latin typeface="Consolas"/>
                        <a:cs typeface="Consolas"/>
                      </a:endParaRPr>
                    </a:p>
                    <a:p>
                      <a:pPr marL="91440" marR="325755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User-Agent: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10" dirty="0">
                          <a:latin typeface="Consolas"/>
                          <a:cs typeface="Consolas"/>
                        </a:rPr>
                        <a:t>Mozilla/4.6</a:t>
                      </a:r>
                      <a:r>
                        <a:rPr sz="1800" b="1" spc="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10" dirty="0">
                          <a:latin typeface="Consolas"/>
                          <a:cs typeface="Consolas"/>
                        </a:rPr>
                        <a:t>(X11;</a:t>
                      </a:r>
                      <a:r>
                        <a:rPr sz="1800" b="1" spc="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5" dirty="0">
                          <a:latin typeface="Consolas"/>
                          <a:cs typeface="Consolas"/>
                        </a:rPr>
                        <a:t>I;</a:t>
                      </a:r>
                      <a:r>
                        <a:rPr sz="1800" b="1" spc="-10" dirty="0">
                          <a:latin typeface="Consolas"/>
                          <a:cs typeface="Consolas"/>
                        </a:rPr>
                        <a:t> Linux 2.2.6-15apmac</a:t>
                      </a:r>
                      <a:r>
                        <a:rPr sz="1800" b="1" spc="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10" dirty="0">
                          <a:latin typeface="Consolas"/>
                          <a:cs typeface="Consolas"/>
                        </a:rPr>
                        <a:t>ppc) </a:t>
                      </a:r>
                      <a:r>
                        <a:rPr sz="1800" b="1" spc="-97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Host: </a:t>
                      </a:r>
                      <a:r>
                        <a:rPr sz="1800" b="1" spc="-10" dirty="0">
                          <a:latin typeface="Consolas"/>
                          <a:cs typeface="Consolas"/>
                        </a:rPr>
                        <a:t>zink.demon.co.uk:1126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FDB809"/>
                      </a:solidFill>
                      <a:prstDash val="solid"/>
                    </a:lnL>
                    <a:lnR w="28575">
                      <a:solidFill>
                        <a:srgbClr val="FDB809"/>
                      </a:solidFill>
                      <a:prstDash val="solid"/>
                    </a:lnR>
                    <a:lnT w="28575">
                      <a:solidFill>
                        <a:srgbClr val="FDB809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DB809"/>
                      </a:solidFill>
                      <a:prstDash val="solid"/>
                    </a:lnL>
                    <a:lnB w="28575">
                      <a:solidFill>
                        <a:srgbClr val="FDB809"/>
                      </a:solidFill>
                      <a:prstDash val="solid"/>
                    </a:lnB>
                  </a:tcPr>
                </a:tc>
              </a:tr>
              <a:tr h="646328">
                <a:tc>
                  <a:txBody>
                    <a:bodyPr/>
                    <a:lstStyle/>
                    <a:p>
                      <a:pPr marL="91440">
                        <a:lnSpc>
                          <a:spcPts val="1460"/>
                        </a:lnSpc>
                      </a:pPr>
                      <a:r>
                        <a:rPr sz="1800" b="1" spc="-10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Accept:</a:t>
                      </a:r>
                      <a:r>
                        <a:rPr sz="1800" b="1" spc="-40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10" dirty="0">
                          <a:latin typeface="Consolas"/>
                          <a:cs typeface="Consolas"/>
                        </a:rPr>
                        <a:t>image/gif,</a:t>
                      </a:r>
                      <a:r>
                        <a:rPr sz="1800" b="1" spc="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10" dirty="0">
                          <a:latin typeface="Consolas"/>
                          <a:cs typeface="Consolas"/>
                        </a:rPr>
                        <a:t>*/*</a:t>
                      </a:r>
                      <a:endParaRPr sz="1800">
                        <a:latin typeface="Consolas"/>
                        <a:cs typeface="Consolas"/>
                      </a:endParaRPr>
                    </a:p>
                    <a:p>
                      <a:pPr marL="91440" marR="2298700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Accept-Encoding: </a:t>
                      </a:r>
                      <a:r>
                        <a:rPr sz="1800" b="1" spc="-10" dirty="0">
                          <a:latin typeface="Consolas"/>
                          <a:cs typeface="Consolas"/>
                        </a:rPr>
                        <a:t>gzip </a:t>
                      </a:r>
                      <a:r>
                        <a:rPr sz="1800" b="1" spc="-97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Accept-Language:</a:t>
                      </a:r>
                      <a:r>
                        <a:rPr sz="1800" b="1" spc="5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10" dirty="0">
                          <a:latin typeface="Consolas"/>
                          <a:cs typeface="Consolas"/>
                        </a:rPr>
                        <a:t>en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28575">
                      <a:solidFill>
                        <a:srgbClr val="FDB809"/>
                      </a:solidFill>
                      <a:prstDash val="solid"/>
                    </a:lnL>
                    <a:lnR w="28575">
                      <a:solidFill>
                        <a:srgbClr val="FDB80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9085" indent="-2076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HTTP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request </a:t>
                      </a:r>
                      <a:r>
                        <a:rPr sz="1800" b="1" spc="-5" dirty="0">
                          <a:latin typeface="Calibri"/>
                          <a:cs typeface="Calibri"/>
                        </a:rPr>
                        <a:t>message: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latin typeface="Calibri"/>
                          <a:cs typeface="Calibri"/>
                        </a:rPr>
                        <a:t>Browser</a:t>
                      </a:r>
                      <a:r>
                        <a:rPr sz="18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latin typeface="Calibri"/>
                          <a:cs typeface="Calibri"/>
                        </a:rPr>
                        <a:t>Server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28575">
                      <a:solidFill>
                        <a:srgbClr val="FDB809"/>
                      </a:solidFill>
                      <a:prstDash val="solid"/>
                    </a:lnL>
                    <a:lnR w="28575">
                      <a:solidFill>
                        <a:srgbClr val="FDB809"/>
                      </a:solidFill>
                      <a:prstDash val="solid"/>
                    </a:lnR>
                    <a:lnT w="28575">
                      <a:solidFill>
                        <a:srgbClr val="FDB809"/>
                      </a:solidFill>
                      <a:prstDash val="solid"/>
                    </a:lnT>
                    <a:lnB w="28575">
                      <a:solidFill>
                        <a:srgbClr val="FDB80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DB809"/>
                      </a:solidFill>
                      <a:prstDash val="solid"/>
                    </a:lnL>
                    <a:lnR w="28575">
                      <a:solidFill>
                        <a:srgbClr val="FDB809"/>
                      </a:solidFill>
                      <a:prstDash val="solid"/>
                    </a:lnR>
                    <a:lnT w="28575">
                      <a:solidFill>
                        <a:srgbClr val="FDB809"/>
                      </a:solidFill>
                      <a:prstDash val="solid"/>
                    </a:lnT>
                    <a:lnB w="28575">
                      <a:solidFill>
                        <a:srgbClr val="FDB80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19823">
                <a:tc gridSpan="2">
                  <a:txBody>
                    <a:bodyPr/>
                    <a:lstStyle/>
                    <a:p>
                      <a:pPr marL="91440" marR="2159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800" b="1" spc="-10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Accept-Charset:</a:t>
                      </a:r>
                      <a:r>
                        <a:rPr sz="1800" b="1" spc="20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10" dirty="0">
                          <a:latin typeface="Consolas"/>
                          <a:cs typeface="Consolas"/>
                        </a:rPr>
                        <a:t>iso-8859-1,*,utf-8</a:t>
                      </a:r>
                      <a:endParaRPr sz="1800">
                        <a:latin typeface="Consolas"/>
                        <a:cs typeface="Consolas"/>
                      </a:endParaRPr>
                    </a:p>
                    <a:p>
                      <a:pPr marL="91440" marR="21590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Cookie:</a:t>
                      </a:r>
                      <a:r>
                        <a:rPr sz="1800" b="1" spc="-65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10" dirty="0">
                          <a:latin typeface="Consolas"/>
                          <a:cs typeface="Consolas"/>
                        </a:rPr>
                        <a:t>name=xyz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FDB809"/>
                      </a:solidFill>
                      <a:prstDash val="solid"/>
                    </a:lnL>
                    <a:lnR w="28575">
                      <a:solidFill>
                        <a:srgbClr val="FDB809"/>
                      </a:solidFill>
                      <a:prstDash val="solid"/>
                    </a:lnR>
                    <a:lnB w="28575">
                      <a:solidFill>
                        <a:srgbClr val="FDB80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DB809"/>
                      </a:solidFill>
                      <a:prstDash val="solid"/>
                    </a:lnL>
                    <a:lnT w="28575">
                      <a:solidFill>
                        <a:srgbClr val="FDB80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566927"/>
            <a:ext cx="9169400" cy="6304280"/>
            <a:chOff x="-12700" y="566927"/>
            <a:chExt cx="9169400" cy="63042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02131"/>
              <a:ext cx="9144000" cy="836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6927"/>
              <a:ext cx="9144000" cy="1188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85799"/>
              <a:ext cx="9144000" cy="6172200"/>
            </a:xfrm>
            <a:custGeom>
              <a:avLst/>
              <a:gdLst/>
              <a:ahLst/>
              <a:cxnLst/>
              <a:rect l="l" t="t" r="r" b="b"/>
              <a:pathLst>
                <a:path w="9144000" h="6172200">
                  <a:moveTo>
                    <a:pt x="0" y="6172200"/>
                  </a:moveTo>
                  <a:lnTo>
                    <a:pt x="9144000" y="6172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1722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8739" y="587438"/>
            <a:ext cx="8917940" cy="603059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10"/>
              </a:spcBef>
              <a:buFont typeface="Wingdings"/>
              <a:buChar char=""/>
              <a:tabLst>
                <a:tab pos="354965" algn="l"/>
                <a:tab pos="355600" algn="l"/>
                <a:tab pos="1574165" algn="l"/>
              </a:tabLst>
            </a:pPr>
            <a:r>
              <a:rPr sz="2700" spc="5" dirty="0">
                <a:solidFill>
                  <a:srgbClr val="FF0000"/>
                </a:solidFill>
                <a:latin typeface="Constantia"/>
                <a:cs typeface="Constantia"/>
              </a:rPr>
              <a:t>Modify	</a:t>
            </a:r>
            <a:r>
              <a:rPr sz="2700" dirty="0">
                <a:solidFill>
                  <a:srgbClr val="FF0000"/>
                </a:solidFill>
                <a:latin typeface="Constantia"/>
                <a:cs typeface="Constantia"/>
              </a:rPr>
              <a:t>a</a:t>
            </a:r>
            <a:r>
              <a:rPr sz="2700" spc="-8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FF0000"/>
                </a:solidFill>
                <a:latin typeface="Constantia"/>
                <a:cs typeface="Constantia"/>
              </a:rPr>
              <a:t>Cookie</a:t>
            </a:r>
            <a:r>
              <a:rPr sz="2700" spc="-16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700" spc="-40" dirty="0">
                <a:solidFill>
                  <a:srgbClr val="FF0000"/>
                </a:solidFill>
                <a:latin typeface="Constantia"/>
                <a:cs typeface="Constantia"/>
              </a:rPr>
              <a:t>Value</a:t>
            </a:r>
            <a:endParaRPr sz="2700">
              <a:latin typeface="Constantia"/>
              <a:cs typeface="Constantia"/>
            </a:endParaRPr>
          </a:p>
          <a:p>
            <a:pPr marL="756285" marR="899160" lvl="1" indent="-287020">
              <a:lnSpc>
                <a:spcPct val="110100"/>
              </a:lnSpc>
              <a:spcBef>
                <a:spcPts val="61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21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4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di</a:t>
            </a:r>
            <a:r>
              <a:rPr sz="2400" spc="80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24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4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5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ookie,</a:t>
            </a:r>
            <a:r>
              <a:rPr sz="24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jus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4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set</a:t>
            </a:r>
            <a:r>
              <a:rPr sz="24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(aga</a:t>
            </a:r>
            <a:r>
              <a:rPr sz="2400" spc="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)</a:t>
            </a:r>
            <a:r>
              <a:rPr sz="24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th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4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5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ookie</a:t>
            </a:r>
            <a:r>
              <a:rPr sz="24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us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24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the  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setcookie()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function</a:t>
            </a:r>
            <a:endParaRPr sz="24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93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700" dirty="0">
                <a:solidFill>
                  <a:srgbClr val="FF0000"/>
                </a:solidFill>
                <a:latin typeface="Constantia"/>
                <a:cs typeface="Constantia"/>
              </a:rPr>
              <a:t>Dele</a:t>
            </a:r>
            <a:r>
              <a:rPr sz="2700" spc="-40" dirty="0">
                <a:solidFill>
                  <a:srgbClr val="FF0000"/>
                </a:solidFill>
                <a:latin typeface="Constantia"/>
                <a:cs typeface="Constantia"/>
              </a:rPr>
              <a:t>t</a:t>
            </a:r>
            <a:r>
              <a:rPr sz="2700" dirty="0">
                <a:solidFill>
                  <a:srgbClr val="FF0000"/>
                </a:solidFill>
                <a:latin typeface="Constantia"/>
                <a:cs typeface="Constantia"/>
              </a:rPr>
              <a:t>e</a:t>
            </a:r>
            <a:r>
              <a:rPr sz="2700" spc="-17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FF0000"/>
                </a:solidFill>
                <a:latin typeface="Constantia"/>
                <a:cs typeface="Constantia"/>
              </a:rPr>
              <a:t>a</a:t>
            </a:r>
            <a:r>
              <a:rPr sz="2700" spc="-6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700" spc="-40" dirty="0">
                <a:solidFill>
                  <a:srgbClr val="FF0000"/>
                </a:solidFill>
                <a:latin typeface="Constantia"/>
                <a:cs typeface="Constantia"/>
              </a:rPr>
              <a:t>C</a:t>
            </a:r>
            <a:r>
              <a:rPr sz="2700" dirty="0">
                <a:solidFill>
                  <a:srgbClr val="FF0000"/>
                </a:solidFill>
                <a:latin typeface="Constantia"/>
                <a:cs typeface="Constantia"/>
              </a:rPr>
              <a:t>ookie</a:t>
            </a:r>
            <a:endParaRPr sz="2700">
              <a:latin typeface="Constantia"/>
              <a:cs typeface="Constantia"/>
            </a:endParaRPr>
          </a:p>
          <a:p>
            <a:pPr marL="756285" marR="982344" lvl="1" indent="-287020">
              <a:lnSpc>
                <a:spcPct val="110100"/>
              </a:lnSpc>
              <a:spcBef>
                <a:spcPts val="61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21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4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dele</a:t>
            </a:r>
            <a:r>
              <a:rPr sz="2400" spc="-3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4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4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5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ookie,</a:t>
            </a:r>
            <a:r>
              <a:rPr sz="24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us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4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th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4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se</a:t>
            </a:r>
            <a:r>
              <a:rPr sz="2400" spc="-3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400" spc="-55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ookie() funct</a:t>
            </a:r>
            <a:r>
              <a:rPr sz="2400" spc="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24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24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an  e</a:t>
            </a:r>
            <a:r>
              <a:rPr sz="2400" spc="-25" dirty="0">
                <a:solidFill>
                  <a:srgbClr val="001F5F"/>
                </a:solidFill>
                <a:latin typeface="Constantia"/>
                <a:cs typeface="Constantia"/>
              </a:rPr>
              <a:t>x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pi</a:t>
            </a:r>
            <a:r>
              <a:rPr sz="2400" spc="-3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at</a:t>
            </a:r>
            <a:r>
              <a:rPr sz="2400" spc="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24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da</a:t>
            </a:r>
            <a:r>
              <a:rPr sz="2400" spc="-4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4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4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th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4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past</a:t>
            </a:r>
            <a:endParaRPr sz="2400">
              <a:latin typeface="Constantia"/>
              <a:cs typeface="Constantia"/>
            </a:endParaRPr>
          </a:p>
          <a:p>
            <a:pPr marL="756285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solidFill>
                  <a:srgbClr val="FF0000"/>
                </a:solidFill>
                <a:latin typeface="Consolas"/>
                <a:cs typeface="Consolas"/>
              </a:rPr>
              <a:t>&lt;?php</a:t>
            </a:r>
            <a:endParaRPr sz="2400">
              <a:latin typeface="Consolas"/>
              <a:cs typeface="Consolas"/>
            </a:endParaRPr>
          </a:p>
          <a:p>
            <a:pPr marL="1841500" marR="5080">
              <a:lnSpc>
                <a:spcPts val="3170"/>
              </a:lnSpc>
              <a:spcBef>
                <a:spcPts val="150"/>
              </a:spcBef>
            </a:pPr>
            <a:r>
              <a:rPr sz="2400" b="1" dirty="0">
                <a:solidFill>
                  <a:srgbClr val="FF0000"/>
                </a:solidFill>
                <a:latin typeface="Consolas"/>
                <a:cs typeface="Consolas"/>
              </a:rPr>
              <a:t>//</a:t>
            </a:r>
            <a:r>
              <a:rPr sz="2400" b="1" spc="-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onsolas"/>
                <a:cs typeface="Consolas"/>
              </a:rPr>
              <a:t>set</a:t>
            </a:r>
            <a:r>
              <a:rPr sz="2400" b="1" spc="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onsolas"/>
                <a:cs typeface="Consolas"/>
              </a:rPr>
              <a:t>the</a:t>
            </a:r>
            <a:r>
              <a:rPr sz="2400" b="1" spc="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onsolas"/>
                <a:cs typeface="Consolas"/>
              </a:rPr>
              <a:t>expiration</a:t>
            </a:r>
            <a:r>
              <a:rPr sz="2400" b="1" spc="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onsolas"/>
                <a:cs typeface="Consolas"/>
              </a:rPr>
              <a:t>date</a:t>
            </a:r>
            <a:r>
              <a:rPr sz="2400" b="1" spc="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onsolas"/>
                <a:cs typeface="Consolas"/>
              </a:rPr>
              <a:t>to</a:t>
            </a:r>
            <a:r>
              <a:rPr sz="2400" b="1" spc="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onsolas"/>
                <a:cs typeface="Consolas"/>
              </a:rPr>
              <a:t>one</a:t>
            </a:r>
            <a:r>
              <a:rPr sz="2400" b="1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onsolas"/>
                <a:cs typeface="Consolas"/>
              </a:rPr>
              <a:t>hour</a:t>
            </a:r>
            <a:r>
              <a:rPr sz="2400" b="1" spc="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onsolas"/>
                <a:cs typeface="Consolas"/>
              </a:rPr>
              <a:t>ago </a:t>
            </a:r>
            <a:r>
              <a:rPr sz="2400" b="1" spc="-130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onsolas"/>
                <a:cs typeface="Consolas"/>
              </a:rPr>
              <a:t>setcookie("user",</a:t>
            </a:r>
            <a:r>
              <a:rPr sz="2400" b="1" spc="4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onsolas"/>
                <a:cs typeface="Consolas"/>
              </a:rPr>
              <a:t>"", time()</a:t>
            </a:r>
            <a:r>
              <a:rPr sz="2400" b="1" spc="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onsolas"/>
                <a:cs typeface="Consolas"/>
              </a:rPr>
              <a:t>- 3600);</a:t>
            </a:r>
            <a:endParaRPr sz="2400">
              <a:latin typeface="Consolas"/>
              <a:cs typeface="Consolas"/>
            </a:endParaRPr>
          </a:p>
          <a:p>
            <a:pPr marL="756285">
              <a:lnSpc>
                <a:spcPct val="100000"/>
              </a:lnSpc>
              <a:spcBef>
                <a:spcPts val="135"/>
              </a:spcBef>
            </a:pPr>
            <a:r>
              <a:rPr sz="2400" b="1" dirty="0">
                <a:solidFill>
                  <a:srgbClr val="FF0000"/>
                </a:solidFill>
                <a:latin typeface="Consolas"/>
                <a:cs typeface="Consolas"/>
              </a:rPr>
              <a:t>?&gt;</a:t>
            </a:r>
            <a:endParaRPr sz="2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spcBef>
                <a:spcPts val="94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700" spc="-22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700" spc="-60" dirty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7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mai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7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isa</a:t>
            </a:r>
            <a:r>
              <a:rPr sz="2700" spc="-25" dirty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2700" spc="-20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anta</a:t>
            </a:r>
            <a:r>
              <a:rPr sz="2700" spc="-70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es</a:t>
            </a:r>
            <a:r>
              <a:rPr sz="27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of </a:t>
            </a:r>
            <a:r>
              <a:rPr sz="2700" spc="-50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ooki</a:t>
            </a:r>
            <a:r>
              <a:rPr sz="2700" spc="5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endParaRPr sz="27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90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Limited</a:t>
            </a:r>
            <a:r>
              <a:rPr sz="24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4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size</a:t>
            </a:r>
            <a:r>
              <a:rPr sz="24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by</a:t>
            </a:r>
            <a:r>
              <a:rPr sz="24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browser</a:t>
            </a:r>
            <a:endParaRPr sz="24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86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Stored</a:t>
            </a:r>
            <a:r>
              <a:rPr sz="24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client-side</a:t>
            </a:r>
            <a:r>
              <a:rPr sz="24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"</a:t>
            </a:r>
            <a:r>
              <a:rPr sz="24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users</a:t>
            </a:r>
            <a:r>
              <a:rPr sz="24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/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 malicious</a:t>
            </a:r>
            <a:r>
              <a:rPr sz="24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people</a:t>
            </a:r>
            <a:r>
              <a:rPr sz="24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24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change</a:t>
            </a:r>
            <a:endParaRPr sz="24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727075"/>
            <a:chOff x="0" y="0"/>
            <a:chExt cx="9144000" cy="7270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0292"/>
              <a:ext cx="9144000" cy="6400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701028" cy="7269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76212"/>
              <a:ext cx="9144000" cy="533400"/>
            </a:xfrm>
            <a:custGeom>
              <a:avLst/>
              <a:gdLst/>
              <a:ahLst/>
              <a:cxnLst/>
              <a:rect l="l" t="t" r="r" b="b"/>
              <a:pathLst>
                <a:path w="9144000" h="533400">
                  <a:moveTo>
                    <a:pt x="91440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9144000" y="533133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6684263" cy="6537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4819" y="601982"/>
            <a:ext cx="7871459" cy="5981700"/>
            <a:chOff x="464819" y="601982"/>
            <a:chExt cx="7871459" cy="5981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781" y="601982"/>
              <a:ext cx="7810496" cy="59816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819" y="656844"/>
              <a:ext cx="7863840" cy="50688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599" y="685800"/>
              <a:ext cx="7696200" cy="5867400"/>
            </a:xfrm>
            <a:custGeom>
              <a:avLst/>
              <a:gdLst/>
              <a:ahLst/>
              <a:cxnLst/>
              <a:rect l="l" t="t" r="r" b="b"/>
              <a:pathLst>
                <a:path w="7696200" h="5867400">
                  <a:moveTo>
                    <a:pt x="7696200" y="0"/>
                  </a:moveTo>
                  <a:lnTo>
                    <a:pt x="0" y="0"/>
                  </a:lnTo>
                  <a:lnTo>
                    <a:pt x="0" y="5867400"/>
                  </a:lnTo>
                  <a:lnTo>
                    <a:pt x="7696200" y="5867400"/>
                  </a:lnTo>
                  <a:lnTo>
                    <a:pt x="769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599" y="685800"/>
              <a:ext cx="7696200" cy="5867400"/>
            </a:xfrm>
            <a:custGeom>
              <a:avLst/>
              <a:gdLst/>
              <a:ahLst/>
              <a:cxnLst/>
              <a:rect l="l" t="t" r="r" b="b"/>
              <a:pathLst>
                <a:path w="7696200" h="5867400">
                  <a:moveTo>
                    <a:pt x="0" y="5867400"/>
                  </a:moveTo>
                  <a:lnTo>
                    <a:pt x="7696200" y="5867400"/>
                  </a:lnTo>
                  <a:lnTo>
                    <a:pt x="7696200" y="0"/>
                  </a:lnTo>
                  <a:lnTo>
                    <a:pt x="0" y="0"/>
                  </a:lnTo>
                  <a:lnTo>
                    <a:pt x="0" y="58674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8340" y="792225"/>
            <a:ext cx="7389495" cy="4860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200" spc="-17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ain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disa</a:t>
            </a:r>
            <a:r>
              <a:rPr sz="2200" spc="-25" dirty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2200" spc="-35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es</a:t>
            </a:r>
            <a:r>
              <a:rPr sz="22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ooki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endParaRPr sz="22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8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Limited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size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by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browser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Stored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client-side</a:t>
            </a:r>
            <a:r>
              <a:rPr sz="2000" spc="4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users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/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 malicious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people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change</a:t>
            </a:r>
            <a:endParaRPr sz="2000">
              <a:latin typeface="Constantia"/>
              <a:cs typeface="Constantia"/>
            </a:endParaRPr>
          </a:p>
          <a:p>
            <a:pPr marL="355600" indent="-343535">
              <a:lnSpc>
                <a:spcPct val="100000"/>
              </a:lnSpc>
              <a:spcBef>
                <a:spcPts val="1540"/>
              </a:spcBef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Sessions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200" spc="-4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use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da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</a:t>
            </a:r>
            <a:r>
              <a:rPr sz="2200" spc="4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endParaRPr sz="22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8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Limi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ed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l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2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b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se</a:t>
            </a:r>
            <a:r>
              <a:rPr sz="2000" spc="3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spc="-45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r>
              <a:rPr sz="20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spa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endParaRPr sz="2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44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Cannot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modified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 by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users</a:t>
            </a:r>
            <a:endParaRPr sz="2000">
              <a:latin typeface="Constantia"/>
              <a:cs typeface="Constantia"/>
            </a:endParaRPr>
          </a:p>
          <a:p>
            <a:pPr marL="355600" indent="-343535">
              <a:lnSpc>
                <a:spcPct val="100000"/>
              </a:lnSpc>
              <a:spcBef>
                <a:spcPts val="1540"/>
              </a:spcBef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potential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downside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sessions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that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they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expire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when</a:t>
            </a:r>
            <a:endParaRPr sz="2200">
              <a:latin typeface="Constantia"/>
              <a:cs typeface="Constantia"/>
            </a:endParaRPr>
          </a:p>
          <a:p>
            <a:pPr marL="355600">
              <a:lnSpc>
                <a:spcPct val="100000"/>
              </a:lnSpc>
              <a:spcBef>
                <a:spcPts val="1055"/>
              </a:spcBef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browser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2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closed</a:t>
            </a:r>
            <a:endParaRPr sz="2200">
              <a:latin typeface="Constantia"/>
              <a:cs typeface="Constantia"/>
            </a:endParaRPr>
          </a:p>
          <a:p>
            <a:pPr marL="355600" marR="5080" indent="-343535">
              <a:lnSpc>
                <a:spcPct val="140100"/>
              </a:lnSpc>
              <a:spcBef>
                <a:spcPts val="525"/>
              </a:spcBef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Sessions</a:t>
            </a:r>
            <a:r>
              <a:rPr sz="22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are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identified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by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session</a:t>
            </a:r>
            <a:r>
              <a:rPr sz="22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id: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often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small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cookie! </a:t>
            </a:r>
            <a:r>
              <a:rPr sz="2200" spc="-5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But</a:t>
            </a:r>
            <a:r>
              <a:rPr sz="22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rest</a:t>
            </a:r>
            <a:r>
              <a:rPr sz="22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200" spc="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data</a:t>
            </a:r>
            <a:r>
              <a:rPr sz="2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2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still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stored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2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server</a:t>
            </a:r>
            <a:endParaRPr sz="22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7179" y="0"/>
            <a:ext cx="8110855" cy="727075"/>
            <a:chOff x="297179" y="0"/>
            <a:chExt cx="8110855" cy="7270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827" y="50292"/>
              <a:ext cx="7879080" cy="6400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179" y="0"/>
              <a:ext cx="2631948" cy="7269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09600" y="76212"/>
              <a:ext cx="7772400" cy="533400"/>
            </a:xfrm>
            <a:custGeom>
              <a:avLst/>
              <a:gdLst/>
              <a:ahLst/>
              <a:cxnLst/>
              <a:rect l="l" t="t" r="r" b="b"/>
              <a:pathLst>
                <a:path w="7772400" h="533400">
                  <a:moveTo>
                    <a:pt x="77724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7772400" y="533133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" y="0"/>
              <a:ext cx="2546604" cy="6537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2420" y="601980"/>
            <a:ext cx="8328659" cy="6268720"/>
            <a:chOff x="312420" y="601980"/>
            <a:chExt cx="8328659" cy="6268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1" y="601980"/>
              <a:ext cx="8267696" cy="62560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420" y="783336"/>
              <a:ext cx="8319516" cy="52044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685799"/>
              <a:ext cx="8153400" cy="6172200"/>
            </a:xfrm>
            <a:custGeom>
              <a:avLst/>
              <a:gdLst/>
              <a:ahLst/>
              <a:cxnLst/>
              <a:rect l="l" t="t" r="r" b="b"/>
              <a:pathLst>
                <a:path w="8153400" h="6172200">
                  <a:moveTo>
                    <a:pt x="8153400" y="0"/>
                  </a:moveTo>
                  <a:lnTo>
                    <a:pt x="0" y="0"/>
                  </a:lnTo>
                  <a:lnTo>
                    <a:pt x="0" y="6172200"/>
                  </a:lnTo>
                  <a:lnTo>
                    <a:pt x="8153400" y="6172200"/>
                  </a:lnTo>
                  <a:lnTo>
                    <a:pt x="8153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685799"/>
              <a:ext cx="8153400" cy="6172200"/>
            </a:xfrm>
            <a:custGeom>
              <a:avLst/>
              <a:gdLst/>
              <a:ahLst/>
              <a:cxnLst/>
              <a:rect l="l" t="t" r="r" b="b"/>
              <a:pathLst>
                <a:path w="8153400" h="6172200">
                  <a:moveTo>
                    <a:pt x="0" y="6172200"/>
                  </a:moveTo>
                  <a:lnTo>
                    <a:pt x="8153400" y="6172200"/>
                  </a:lnTo>
                  <a:lnTo>
                    <a:pt x="8153400" y="0"/>
                  </a:lnTo>
                  <a:lnTo>
                    <a:pt x="0" y="0"/>
                  </a:lnTo>
                  <a:lnTo>
                    <a:pt x="0" y="61722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918717"/>
            <a:ext cx="7849870" cy="4954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alternative</a:t>
            </a:r>
            <a:r>
              <a:rPr sz="22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30" dirty="0">
                <a:solidFill>
                  <a:srgbClr val="001F5F"/>
                </a:solidFill>
                <a:latin typeface="Constantia"/>
                <a:cs typeface="Constantia"/>
              </a:rPr>
              <a:t>way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make</a:t>
            </a:r>
            <a:r>
              <a:rPr sz="22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data</a:t>
            </a:r>
            <a:r>
              <a:rPr sz="22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accessible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across</a:t>
            </a:r>
            <a:r>
              <a:rPr sz="2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various</a:t>
            </a:r>
            <a:endParaRPr sz="22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001F5F"/>
              </a:buClr>
              <a:buFont typeface="Wingdings"/>
              <a:buChar char=""/>
            </a:pPr>
            <a:endParaRPr sz="1900">
              <a:latin typeface="Constantia"/>
              <a:cs typeface="Constantia"/>
            </a:endParaRPr>
          </a:p>
          <a:p>
            <a:pPr marL="355600">
              <a:lnSpc>
                <a:spcPct val="100000"/>
              </a:lnSpc>
            </a:pP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pages</a:t>
            </a:r>
            <a:r>
              <a:rPr sz="22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entire</a:t>
            </a:r>
            <a:r>
              <a:rPr sz="22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website</a:t>
            </a:r>
            <a:r>
              <a:rPr sz="2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use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Session</a:t>
            </a:r>
            <a:endParaRPr sz="2200">
              <a:latin typeface="Constantia"/>
              <a:cs typeface="Constantia"/>
            </a:endParaRPr>
          </a:p>
          <a:p>
            <a:pPr marL="355600" marR="188595" indent="-342900">
              <a:lnSpc>
                <a:spcPct val="190100"/>
              </a:lnSpc>
              <a:spcBef>
                <a:spcPts val="52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session</a:t>
            </a:r>
            <a:r>
              <a:rPr sz="2200" spc="-10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creates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5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2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2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temporary</a:t>
            </a:r>
            <a:r>
              <a:rPr sz="22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directory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22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server 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where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registered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session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variables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2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their</a:t>
            </a:r>
            <a:r>
              <a:rPr sz="2200" spc="-1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values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are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stored. </a:t>
            </a:r>
            <a:r>
              <a:rPr sz="2200" spc="-5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This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data will be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available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to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all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pages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on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site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during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that </a:t>
            </a:r>
            <a:r>
              <a:rPr sz="2200" spc="-5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visit.</a:t>
            </a:r>
            <a:endParaRPr sz="22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1F5F"/>
              </a:buClr>
              <a:buFont typeface="Wingdings"/>
              <a:buChar char=""/>
            </a:pPr>
            <a:endParaRPr sz="235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location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200" spc="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temporary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5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determined</a:t>
            </a:r>
            <a:r>
              <a:rPr sz="22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by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setting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endParaRPr sz="22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900">
              <a:latin typeface="Constantia"/>
              <a:cs typeface="Constantia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onstantia"/>
                <a:cs typeface="Constantia"/>
              </a:rPr>
              <a:t>php.ini</a:t>
            </a:r>
            <a:r>
              <a:rPr sz="2200" spc="-3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5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22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called</a:t>
            </a:r>
            <a:r>
              <a:rPr sz="22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onstantia"/>
                <a:cs typeface="Constantia"/>
              </a:rPr>
              <a:t>session.save_path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.</a:t>
            </a:r>
            <a:endParaRPr sz="22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0"/>
            <a:ext cx="8491855" cy="727075"/>
            <a:chOff x="144779" y="0"/>
            <a:chExt cx="8491855" cy="7270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50292"/>
              <a:ext cx="8260080" cy="6400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2631948" cy="7269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76212"/>
              <a:ext cx="8153400" cy="533400"/>
            </a:xfrm>
            <a:custGeom>
              <a:avLst/>
              <a:gdLst/>
              <a:ahLst/>
              <a:cxnLst/>
              <a:rect l="l" t="t" r="r" b="b"/>
              <a:pathLst>
                <a:path w="8153400" h="533400">
                  <a:moveTo>
                    <a:pt x="81534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153400" y="533133"/>
                  </a:lnTo>
                  <a:lnTo>
                    <a:pt x="8153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2551176" cy="6537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2420" y="601980"/>
            <a:ext cx="8328659" cy="6268720"/>
            <a:chOff x="312420" y="601980"/>
            <a:chExt cx="8328659" cy="6268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1" y="601980"/>
              <a:ext cx="8267696" cy="62560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420" y="783336"/>
              <a:ext cx="8194548" cy="54269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685799"/>
              <a:ext cx="8153400" cy="6172200"/>
            </a:xfrm>
            <a:custGeom>
              <a:avLst/>
              <a:gdLst/>
              <a:ahLst/>
              <a:cxnLst/>
              <a:rect l="l" t="t" r="r" b="b"/>
              <a:pathLst>
                <a:path w="8153400" h="6172200">
                  <a:moveTo>
                    <a:pt x="8153400" y="0"/>
                  </a:moveTo>
                  <a:lnTo>
                    <a:pt x="0" y="0"/>
                  </a:lnTo>
                  <a:lnTo>
                    <a:pt x="0" y="6172200"/>
                  </a:lnTo>
                  <a:lnTo>
                    <a:pt x="8153400" y="6172200"/>
                  </a:lnTo>
                  <a:lnTo>
                    <a:pt x="8153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685799"/>
              <a:ext cx="8153400" cy="6172200"/>
            </a:xfrm>
            <a:custGeom>
              <a:avLst/>
              <a:gdLst/>
              <a:ahLst/>
              <a:cxnLst/>
              <a:rect l="l" t="t" r="r" b="b"/>
              <a:pathLst>
                <a:path w="8153400" h="6172200">
                  <a:moveTo>
                    <a:pt x="0" y="6172200"/>
                  </a:moveTo>
                  <a:lnTo>
                    <a:pt x="8153400" y="6172200"/>
                  </a:lnTo>
                  <a:lnTo>
                    <a:pt x="8153400" y="0"/>
                  </a:lnTo>
                  <a:lnTo>
                    <a:pt x="0" y="0"/>
                  </a:lnTo>
                  <a:lnTo>
                    <a:pt x="0" y="61722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918717"/>
            <a:ext cx="7756525" cy="5186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When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session</a:t>
            </a:r>
            <a:r>
              <a:rPr sz="22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started,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following</a:t>
            </a:r>
            <a:r>
              <a:rPr sz="2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actions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take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place:</a:t>
            </a:r>
            <a:endParaRPr sz="2200">
              <a:latin typeface="Constantia"/>
              <a:cs typeface="Constantia"/>
            </a:endParaRPr>
          </a:p>
          <a:p>
            <a:pPr marL="756285" marR="266065" lvl="1" indent="-287020">
              <a:lnSpc>
                <a:spcPct val="190000"/>
              </a:lnSpc>
              <a:spcBef>
                <a:spcPts val="55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5" dirty="0">
                <a:solidFill>
                  <a:srgbClr val="001F5F"/>
                </a:solidFill>
                <a:latin typeface="Constantia"/>
                <a:cs typeface="Constantia"/>
              </a:rPr>
              <a:t>first</a:t>
            </a:r>
            <a:r>
              <a:rPr sz="2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creates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onstantia"/>
                <a:cs typeface="Constantia"/>
              </a:rPr>
              <a:t>unique</a:t>
            </a:r>
            <a:r>
              <a:rPr sz="2000" spc="-4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identifier</a:t>
            </a:r>
            <a:r>
              <a:rPr sz="2000" spc="-9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for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that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particular</a:t>
            </a:r>
            <a:r>
              <a:rPr sz="2000" spc="-12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FF0000"/>
                </a:solidFill>
                <a:latin typeface="Constantia"/>
                <a:cs typeface="Constantia"/>
              </a:rPr>
              <a:t>session </a:t>
            </a:r>
            <a:r>
              <a:rPr sz="2000" spc="-484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which is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random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string of 32 hexadecimal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numbers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such as </a:t>
            </a:r>
            <a:r>
              <a:rPr sz="20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3c7foj34c3jj973hjkop2fc937e3443.</a:t>
            </a:r>
            <a:endParaRPr sz="2000">
              <a:latin typeface="Constantia"/>
              <a:cs typeface="Constantia"/>
            </a:endParaRPr>
          </a:p>
          <a:p>
            <a:pPr marL="756285" marR="317500" lvl="1" indent="-287020">
              <a:lnSpc>
                <a:spcPct val="190000"/>
              </a:lnSpc>
              <a:spcBef>
                <a:spcPts val="48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onstantia"/>
                <a:cs typeface="Constantia"/>
              </a:rPr>
              <a:t>cookie</a:t>
            </a:r>
            <a:r>
              <a:rPr sz="2000" spc="-11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called</a:t>
            </a:r>
            <a:r>
              <a:rPr sz="2000" spc="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onstantia"/>
                <a:cs typeface="Constantia"/>
              </a:rPr>
              <a:t>PHPSESSID</a:t>
            </a:r>
            <a:r>
              <a:rPr sz="2000" spc="-1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automatically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sent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user's </a:t>
            </a:r>
            <a:r>
              <a:rPr sz="2000" spc="-48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omp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u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r>
              <a:rPr sz="2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0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uni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q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u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se</a:t>
            </a:r>
            <a:r>
              <a:rPr sz="2000" spc="5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sion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identi</a:t>
            </a:r>
            <a:r>
              <a:rPr sz="2000" spc="40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icat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strin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.</a:t>
            </a:r>
            <a:endParaRPr sz="2000">
              <a:latin typeface="Constantia"/>
              <a:cs typeface="Constantia"/>
            </a:endParaRPr>
          </a:p>
          <a:p>
            <a:pPr marL="756285" marR="5080" lvl="1" indent="-287020">
              <a:lnSpc>
                <a:spcPct val="190000"/>
              </a:lnSpc>
              <a:spcBef>
                <a:spcPts val="484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 </a:t>
            </a:r>
            <a:r>
              <a:rPr sz="2000" spc="10" dirty="0">
                <a:solidFill>
                  <a:srgbClr val="FF0000"/>
                </a:solidFill>
                <a:latin typeface="Constantia"/>
                <a:cs typeface="Constantia"/>
              </a:rPr>
              <a:t>file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is </a:t>
            </a:r>
            <a:r>
              <a:rPr sz="2000" spc="-5" dirty="0">
                <a:solidFill>
                  <a:srgbClr val="FF0000"/>
                </a:solidFill>
                <a:latin typeface="Constantia"/>
                <a:cs typeface="Constantia"/>
              </a:rPr>
              <a:t>automatically </a:t>
            </a:r>
            <a:r>
              <a:rPr sz="2000" spc="-10" dirty="0">
                <a:solidFill>
                  <a:srgbClr val="FF0000"/>
                </a:solidFill>
                <a:latin typeface="Constantia"/>
                <a:cs typeface="Constantia"/>
              </a:rPr>
              <a:t>created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on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server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in the designated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temporary</a:t>
            </a:r>
            <a:r>
              <a:rPr sz="20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directory</a:t>
            </a:r>
            <a:r>
              <a:rPr sz="20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and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bears</a:t>
            </a:r>
            <a:r>
              <a:rPr sz="20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name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000" spc="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unique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identifier </a:t>
            </a:r>
            <a:r>
              <a:rPr sz="2000" spc="-4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prefixed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 by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sess_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ie</a:t>
            </a:r>
            <a:r>
              <a:rPr sz="2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sess_3c7foj34c3jj973hjkop2fc937e3443.</a:t>
            </a:r>
            <a:endParaRPr sz="20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0"/>
            <a:ext cx="8491855" cy="727075"/>
            <a:chOff x="144779" y="0"/>
            <a:chExt cx="8491855" cy="7270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50292"/>
              <a:ext cx="8260080" cy="6400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4172712" cy="7269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76212"/>
              <a:ext cx="8153400" cy="533400"/>
            </a:xfrm>
            <a:custGeom>
              <a:avLst/>
              <a:gdLst/>
              <a:ahLst/>
              <a:cxnLst/>
              <a:rect l="l" t="t" r="r" b="b"/>
              <a:pathLst>
                <a:path w="8153400" h="533400">
                  <a:moveTo>
                    <a:pt x="81534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153400" y="533133"/>
                  </a:lnTo>
                  <a:lnTo>
                    <a:pt x="8153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4091940" cy="6537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659" y="601980"/>
            <a:ext cx="4099560" cy="6256020"/>
            <a:chOff x="327659" y="601980"/>
            <a:chExt cx="4099560" cy="62560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601980"/>
              <a:ext cx="4000500" cy="60578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656842"/>
              <a:ext cx="4099560" cy="62011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9" y="685800"/>
              <a:ext cx="3886200" cy="5943600"/>
            </a:xfrm>
            <a:custGeom>
              <a:avLst/>
              <a:gdLst/>
              <a:ahLst/>
              <a:cxnLst/>
              <a:rect l="l" t="t" r="r" b="b"/>
              <a:pathLst>
                <a:path w="3886200" h="5943600">
                  <a:moveTo>
                    <a:pt x="3886200" y="0"/>
                  </a:moveTo>
                  <a:lnTo>
                    <a:pt x="0" y="0"/>
                  </a:lnTo>
                  <a:lnTo>
                    <a:pt x="0" y="5943600"/>
                  </a:lnTo>
                  <a:lnTo>
                    <a:pt x="3886200" y="5943600"/>
                  </a:lnTo>
                  <a:lnTo>
                    <a:pt x="388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99" y="685800"/>
              <a:ext cx="3886200" cy="5943600"/>
            </a:xfrm>
            <a:custGeom>
              <a:avLst/>
              <a:gdLst/>
              <a:ahLst/>
              <a:cxnLst/>
              <a:rect l="l" t="t" r="r" b="b"/>
              <a:pathLst>
                <a:path w="3886200" h="5943600">
                  <a:moveTo>
                    <a:pt x="0" y="5943600"/>
                  </a:moveTo>
                  <a:lnTo>
                    <a:pt x="3886200" y="5943600"/>
                  </a:lnTo>
                  <a:lnTo>
                    <a:pt x="3886200" y="0"/>
                  </a:lnTo>
                  <a:lnTo>
                    <a:pt x="0" y="0"/>
                  </a:lnTo>
                  <a:lnTo>
                    <a:pt x="0" y="5943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663295"/>
            <a:ext cx="3683000" cy="2475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66090" indent="-342900">
              <a:lnSpc>
                <a:spcPct val="14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i="1" spc="-5" dirty="0">
                <a:solidFill>
                  <a:srgbClr val="FF0000"/>
                </a:solidFill>
                <a:latin typeface="Constantia"/>
                <a:cs typeface="Constantia"/>
              </a:rPr>
              <a:t>session_start()</a:t>
            </a:r>
            <a:r>
              <a:rPr sz="2000" b="1" i="1" spc="-6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used</a:t>
            </a:r>
            <a:r>
              <a:rPr sz="20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to </a:t>
            </a:r>
            <a:r>
              <a:rPr sz="2000" spc="-4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ea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esu</a:t>
            </a:r>
            <a:r>
              <a:rPr sz="2000" spc="5" dirty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se</a:t>
            </a:r>
            <a:r>
              <a:rPr sz="2000" spc="5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sion</a:t>
            </a:r>
            <a:endParaRPr sz="2000">
              <a:latin typeface="Constantia"/>
              <a:cs typeface="Constantia"/>
            </a:endParaRPr>
          </a:p>
          <a:p>
            <a:pPr marL="756285" marR="5080" lvl="1" indent="-287020">
              <a:lnSpc>
                <a:spcPct val="140000"/>
              </a:lnSpc>
              <a:spcBef>
                <a:spcPts val="47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1800" b="1" i="1" spc="-10" dirty="0">
                <a:solidFill>
                  <a:srgbClr val="FF0000"/>
                </a:solidFill>
                <a:latin typeface="Constantia"/>
                <a:cs typeface="Constantia"/>
              </a:rPr>
              <a:t>session_start()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function </a:t>
            </a:r>
            <a:r>
              <a:rPr sz="1800" spc="-4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mus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18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8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800" spc="3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45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irs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thi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g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in  </a:t>
            </a:r>
            <a:r>
              <a:rPr sz="1800" spc="-55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u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doc</a:t>
            </a:r>
            <a:r>
              <a:rPr sz="1800" spc="-10" dirty="0">
                <a:solidFill>
                  <a:srgbClr val="001F5F"/>
                </a:solidFill>
                <a:latin typeface="Constantia"/>
                <a:cs typeface="Constantia"/>
              </a:rPr>
              <a:t>u</a:t>
            </a:r>
            <a:r>
              <a:rPr sz="1800" spc="-5" dirty="0">
                <a:solidFill>
                  <a:srgbClr val="001F5F"/>
                </a:solidFill>
                <a:latin typeface="Constantia"/>
                <a:cs typeface="Constantia"/>
              </a:rPr>
              <a:t>ment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.</a:t>
            </a:r>
            <a:r>
              <a:rPr sz="18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1800" spc="-20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800" spc="-2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8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800" spc="-3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y  HTML</a:t>
            </a:r>
            <a:r>
              <a:rPr sz="18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001F5F"/>
                </a:solidFill>
                <a:latin typeface="Constantia"/>
                <a:cs typeface="Constantia"/>
              </a:rPr>
              <a:t>tags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3169386"/>
            <a:ext cx="350774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4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Session</a:t>
            </a:r>
            <a:r>
              <a:rPr sz="2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variables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are</a:t>
            </a:r>
            <a:r>
              <a:rPr sz="2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set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with </a:t>
            </a:r>
            <a:r>
              <a:rPr sz="2000" spc="-48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PHP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global</a:t>
            </a:r>
            <a:r>
              <a:rPr sz="20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variable</a:t>
            </a:r>
            <a:endParaRPr sz="2000">
              <a:latin typeface="Constantia"/>
              <a:cs typeface="Constantia"/>
            </a:endParaRPr>
          </a:p>
          <a:p>
            <a:pPr marL="355600">
              <a:lnSpc>
                <a:spcPct val="100000"/>
              </a:lnSpc>
              <a:spcBef>
                <a:spcPts val="960"/>
              </a:spcBef>
            </a:pPr>
            <a:r>
              <a:rPr sz="2000" b="1" i="1" dirty="0">
                <a:solidFill>
                  <a:srgbClr val="FF0000"/>
                </a:solidFill>
                <a:latin typeface="Constantia"/>
                <a:cs typeface="Constantia"/>
              </a:rPr>
              <a:t>$_SESSION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4510887"/>
            <a:ext cx="356997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4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ll</a:t>
            </a:r>
            <a:r>
              <a:rPr sz="20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se</a:t>
            </a:r>
            <a:r>
              <a:rPr sz="2000" spc="5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sion</a:t>
            </a:r>
            <a:r>
              <a:rPr sz="20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ari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bl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0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alues</a:t>
            </a:r>
            <a:r>
              <a:rPr sz="20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000" spc="-3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e 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stored</a:t>
            </a:r>
            <a:r>
              <a:rPr sz="20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0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global</a:t>
            </a:r>
            <a:endParaRPr sz="2000">
              <a:latin typeface="Constantia"/>
              <a:cs typeface="Constantia"/>
            </a:endParaRPr>
          </a:p>
          <a:p>
            <a:pPr marL="355600">
              <a:lnSpc>
                <a:spcPct val="100000"/>
              </a:lnSpc>
              <a:spcBef>
                <a:spcPts val="960"/>
              </a:spcBef>
            </a:pPr>
            <a:r>
              <a:rPr sz="2000" b="1" i="1" dirty="0">
                <a:solidFill>
                  <a:srgbClr val="FF0000"/>
                </a:solidFill>
                <a:latin typeface="Constantia"/>
                <a:cs typeface="Constantia"/>
              </a:rPr>
              <a:t>$_SESSION</a:t>
            </a:r>
            <a:r>
              <a:rPr sz="2000" b="1" i="1" spc="-8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variable</a:t>
            </a:r>
            <a:endParaRPr sz="2000">
              <a:latin typeface="Constantia"/>
              <a:cs typeface="Constant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4779" y="0"/>
            <a:ext cx="8568055" cy="727075"/>
            <a:chOff x="144779" y="0"/>
            <a:chExt cx="8568055" cy="72707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50292"/>
              <a:ext cx="8336280" cy="6400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4658868" cy="7269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7200" y="76212"/>
              <a:ext cx="8229600" cy="533400"/>
            </a:xfrm>
            <a:custGeom>
              <a:avLst/>
              <a:gdLst/>
              <a:ahLst/>
              <a:cxnLst/>
              <a:rect l="l" t="t" r="r" b="b"/>
              <a:pathLst>
                <a:path w="8229600" h="533400">
                  <a:moveTo>
                    <a:pt x="82296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229600" y="5331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4576572" cy="65379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495800" y="1038237"/>
            <a:ext cx="4572000" cy="4801870"/>
          </a:xfrm>
          <a:prstGeom prst="rect">
            <a:avLst/>
          </a:prstGeom>
          <a:ln w="25400">
            <a:solidFill>
              <a:srgbClr val="3891A7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&lt;?php</a:t>
            </a:r>
            <a:endParaRPr sz="1800">
              <a:latin typeface="Consolas"/>
              <a:cs typeface="Consolas"/>
            </a:endParaRPr>
          </a:p>
          <a:p>
            <a:pPr marL="92075" marR="1967864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//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Start the session </a:t>
            </a:r>
            <a:r>
              <a:rPr sz="1800" b="1" spc="-97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session_start();</a:t>
            </a:r>
            <a:endParaRPr sz="18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?&gt;</a:t>
            </a:r>
            <a:endParaRPr sz="18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&lt;!DOCTYPE</a:t>
            </a:r>
            <a:r>
              <a:rPr sz="1800" b="1" spc="-5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html&gt;</a:t>
            </a:r>
            <a:endParaRPr sz="18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&lt;html&gt;</a:t>
            </a:r>
            <a:endParaRPr sz="18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&lt;body</a:t>
            </a:r>
            <a:endParaRPr sz="18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&lt;?php</a:t>
            </a:r>
            <a:endParaRPr sz="18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//</a:t>
            </a:r>
            <a:r>
              <a:rPr sz="1800" b="1" spc="-4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Set</a:t>
            </a:r>
            <a:r>
              <a:rPr sz="1800" b="1" spc="-2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session</a:t>
            </a:r>
            <a:r>
              <a:rPr sz="1800" b="1" spc="-1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variables</a:t>
            </a:r>
            <a:endParaRPr sz="18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$_SESSION["favcolor"]</a:t>
            </a:r>
            <a:r>
              <a:rPr sz="1800" b="1" spc="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sz="1800" b="1" spc="-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"green";</a:t>
            </a:r>
            <a:endParaRPr sz="1800">
              <a:latin typeface="Consolas"/>
              <a:cs typeface="Consolas"/>
            </a:endParaRPr>
          </a:p>
          <a:p>
            <a:pPr marL="92075" marR="21209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$_SESSION["favanimal"]</a:t>
            </a:r>
            <a:r>
              <a:rPr sz="1800" b="1" spc="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sz="1800" b="1" spc="-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"cat"; </a:t>
            </a:r>
            <a:r>
              <a:rPr sz="18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echo</a:t>
            </a:r>
            <a:r>
              <a:rPr sz="1800" b="1" spc="-3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"Session</a:t>
            </a:r>
            <a:r>
              <a:rPr sz="1800" b="1" spc="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variables</a:t>
            </a:r>
            <a:r>
              <a:rPr sz="1800" b="1" spc="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are</a:t>
            </a:r>
            <a:r>
              <a:rPr sz="1800" b="1" spc="-2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set."; </a:t>
            </a:r>
            <a:r>
              <a:rPr sz="1800" b="1" spc="-97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echo</a:t>
            </a:r>
            <a:r>
              <a:rPr sz="1800" b="1" spc="-2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$_SESSION["favcolor"];</a:t>
            </a:r>
            <a:endParaRPr sz="18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?&gt;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&lt;/body&gt;</a:t>
            </a:r>
            <a:endParaRPr sz="18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&lt;/html&gt;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608" y="1211580"/>
            <a:ext cx="8724900" cy="5646420"/>
            <a:chOff x="292608" y="1211580"/>
            <a:chExt cx="8724900" cy="5646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0" y="1211580"/>
              <a:ext cx="8572500" cy="53720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608" y="1269490"/>
              <a:ext cx="8724900" cy="55885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1295400"/>
              <a:ext cx="8458200" cy="5257800"/>
            </a:xfrm>
            <a:custGeom>
              <a:avLst/>
              <a:gdLst/>
              <a:ahLst/>
              <a:cxnLst/>
              <a:rect l="l" t="t" r="r" b="b"/>
              <a:pathLst>
                <a:path w="8458200" h="5257800">
                  <a:moveTo>
                    <a:pt x="8458200" y="0"/>
                  </a:moveTo>
                  <a:lnTo>
                    <a:pt x="0" y="0"/>
                  </a:lnTo>
                  <a:lnTo>
                    <a:pt x="0" y="5257800"/>
                  </a:lnTo>
                  <a:lnTo>
                    <a:pt x="8458200" y="5257800"/>
                  </a:lnTo>
                  <a:lnTo>
                    <a:pt x="8458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295400"/>
              <a:ext cx="8458200" cy="5257800"/>
            </a:xfrm>
            <a:custGeom>
              <a:avLst/>
              <a:gdLst/>
              <a:ahLst/>
              <a:cxnLst/>
              <a:rect l="l" t="t" r="r" b="b"/>
              <a:pathLst>
                <a:path w="8458200" h="5257800">
                  <a:moveTo>
                    <a:pt x="0" y="5257800"/>
                  </a:moveTo>
                  <a:lnTo>
                    <a:pt x="8458200" y="525780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52578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1259103"/>
            <a:ext cx="8208009" cy="4980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15010" indent="-342900">
              <a:lnSpc>
                <a:spcPct val="1401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Output</a:t>
            </a:r>
            <a:r>
              <a:rPr sz="25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cgi</a:t>
            </a:r>
            <a:r>
              <a:rPr sz="25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programs</a:t>
            </a:r>
            <a:r>
              <a:rPr sz="25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could</a:t>
            </a:r>
            <a:r>
              <a:rPr sz="25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25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25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html</a:t>
            </a:r>
            <a:r>
              <a:rPr sz="25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document, </a:t>
            </a:r>
            <a:r>
              <a:rPr sz="2500" spc="-6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image,</a:t>
            </a:r>
            <a:r>
              <a:rPr sz="25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5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25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…</a:t>
            </a:r>
            <a:endParaRPr sz="2500">
              <a:latin typeface="Constantia"/>
              <a:cs typeface="Constantia"/>
            </a:endParaRPr>
          </a:p>
          <a:p>
            <a:pPr marL="355600" marR="5080" indent="-342900">
              <a:lnSpc>
                <a:spcPct val="140000"/>
              </a:lnSpc>
              <a:spcBef>
                <a:spcPts val="6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500" spc="-20" dirty="0">
                <a:solidFill>
                  <a:srgbClr val="001F5F"/>
                </a:solidFill>
                <a:latin typeface="Constantia"/>
                <a:cs typeface="Constantia"/>
              </a:rPr>
              <a:t>Most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servers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expect </a:t>
            </a:r>
            <a:r>
              <a:rPr sz="2500" spc="-35" dirty="0">
                <a:solidFill>
                  <a:srgbClr val="001F5F"/>
                </a:solidFill>
                <a:latin typeface="Constantia"/>
                <a:cs typeface="Constantia"/>
              </a:rPr>
              <a:t>CGI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programs </a:t>
            </a:r>
            <a:r>
              <a:rPr sz="2500" spc="-25" dirty="0">
                <a:solidFill>
                  <a:srgbClr val="001F5F"/>
                </a:solidFill>
                <a:latin typeface="Constantia"/>
                <a:cs typeface="Constantia"/>
              </a:rPr>
              <a:t>to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reside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in a special </a:t>
            </a:r>
            <a:r>
              <a:rPr sz="25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30" dirty="0">
                <a:solidFill>
                  <a:srgbClr val="001F5F"/>
                </a:solidFill>
                <a:latin typeface="Constantia"/>
                <a:cs typeface="Constantia"/>
              </a:rPr>
              <a:t>directory,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usually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called </a:t>
            </a:r>
            <a:r>
              <a:rPr sz="2500" spc="-5" dirty="0">
                <a:solidFill>
                  <a:srgbClr val="FF0000"/>
                </a:solidFill>
                <a:latin typeface="Constantia"/>
                <a:cs typeface="Constantia"/>
              </a:rPr>
              <a:t>cgi-bin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, and/or </a:t>
            </a:r>
            <a:r>
              <a:rPr sz="2500" spc="-25" dirty="0">
                <a:solidFill>
                  <a:srgbClr val="001F5F"/>
                </a:solidFill>
                <a:latin typeface="Constantia"/>
                <a:cs typeface="Constantia"/>
              </a:rPr>
              <a:t>to </a:t>
            </a:r>
            <a:r>
              <a:rPr sz="2500" spc="-35" dirty="0">
                <a:solidFill>
                  <a:srgbClr val="001F5F"/>
                </a:solidFill>
                <a:latin typeface="Constantia"/>
                <a:cs typeface="Constantia"/>
              </a:rPr>
              <a:t>have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a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certain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5" dirty="0">
                <a:solidFill>
                  <a:srgbClr val="001F5F"/>
                </a:solidFill>
                <a:latin typeface="Constantia"/>
                <a:cs typeface="Constantia"/>
              </a:rPr>
              <a:t>file</a:t>
            </a:r>
            <a:r>
              <a:rPr sz="25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extension</a:t>
            </a:r>
            <a:r>
              <a:rPr sz="2500" spc="-20" dirty="0">
                <a:solidFill>
                  <a:srgbClr val="001F5F"/>
                </a:solidFill>
                <a:latin typeface="Constantia"/>
                <a:cs typeface="Constantia"/>
              </a:rPr>
              <a:t> like </a:t>
            </a:r>
            <a:r>
              <a:rPr sz="2500" spc="-5" dirty="0">
                <a:solidFill>
                  <a:srgbClr val="FF0000"/>
                </a:solidFill>
                <a:latin typeface="Constantia"/>
                <a:cs typeface="Constantia"/>
              </a:rPr>
              <a:t>.cgi,</a:t>
            </a:r>
            <a:r>
              <a:rPr sz="2500" spc="-5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so</a:t>
            </a:r>
            <a:r>
              <a:rPr sz="25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that</a:t>
            </a:r>
            <a:r>
              <a:rPr sz="25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5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server</a:t>
            </a:r>
            <a:r>
              <a:rPr sz="25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knows</a:t>
            </a:r>
            <a:r>
              <a:rPr sz="25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2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5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20" dirty="0">
                <a:solidFill>
                  <a:srgbClr val="001F5F"/>
                </a:solidFill>
                <a:latin typeface="Constantia"/>
                <a:cs typeface="Constantia"/>
              </a:rPr>
              <a:t>execute </a:t>
            </a:r>
            <a:r>
              <a:rPr sz="2500" spc="-6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program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rather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than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simply </a:t>
            </a:r>
            <a:r>
              <a:rPr sz="2500" dirty="0">
                <a:solidFill>
                  <a:srgbClr val="001F5F"/>
                </a:solidFill>
                <a:latin typeface="Constantia"/>
                <a:cs typeface="Constantia"/>
              </a:rPr>
              <a:t>serving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500" spc="-35" dirty="0">
                <a:solidFill>
                  <a:srgbClr val="001F5F"/>
                </a:solidFill>
                <a:latin typeface="Constantia"/>
                <a:cs typeface="Constantia"/>
              </a:rPr>
              <a:t>CGI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program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as</a:t>
            </a:r>
            <a:r>
              <a:rPr sz="25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5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35" dirty="0">
                <a:solidFill>
                  <a:srgbClr val="001F5F"/>
                </a:solidFill>
                <a:latin typeface="Constantia"/>
                <a:cs typeface="Constantia"/>
              </a:rPr>
              <a:t>raw</a:t>
            </a:r>
            <a:r>
              <a:rPr sz="25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data</a:t>
            </a:r>
            <a:endParaRPr sz="2500">
              <a:latin typeface="Constantia"/>
              <a:cs typeface="Constantia"/>
            </a:endParaRPr>
          </a:p>
          <a:p>
            <a:pPr marL="355600" marR="1095375" indent="-342900">
              <a:lnSpc>
                <a:spcPct val="140000"/>
              </a:lnSpc>
              <a:spcBef>
                <a:spcPts val="6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500" spc="-35" dirty="0">
                <a:solidFill>
                  <a:srgbClr val="001F5F"/>
                </a:solidFill>
                <a:latin typeface="Constantia"/>
                <a:cs typeface="Constantia"/>
              </a:rPr>
              <a:t>CGI</a:t>
            </a:r>
            <a:r>
              <a:rPr sz="25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programs</a:t>
            </a:r>
            <a:r>
              <a:rPr sz="25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communicate</a:t>
            </a:r>
            <a:r>
              <a:rPr sz="25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25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5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server</a:t>
            </a:r>
            <a:r>
              <a:rPr sz="25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using </a:t>
            </a:r>
            <a:r>
              <a:rPr sz="2500" spc="-6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FF0000"/>
                </a:solidFill>
                <a:latin typeface="Constantia"/>
                <a:cs typeface="Constantia"/>
              </a:rPr>
              <a:t>STDIN/STDOUT</a:t>
            </a:r>
            <a:r>
              <a:rPr sz="2500" spc="-7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5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FF0000"/>
                </a:solidFill>
                <a:latin typeface="Constantia"/>
                <a:cs typeface="Constantia"/>
              </a:rPr>
              <a:t>environment</a:t>
            </a:r>
            <a:r>
              <a:rPr sz="2500" spc="-11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FF0000"/>
                </a:solidFill>
                <a:latin typeface="Constantia"/>
                <a:cs typeface="Constantia"/>
              </a:rPr>
              <a:t>variables</a:t>
            </a:r>
            <a:endParaRPr sz="25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202692"/>
            <a:ext cx="8568055" cy="1096010"/>
            <a:chOff x="144779" y="202692"/>
            <a:chExt cx="8568055" cy="10960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202692"/>
              <a:ext cx="8336280" cy="10591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408432"/>
              <a:ext cx="5583936" cy="8900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228853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229600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8229600" y="9525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420623"/>
              <a:ext cx="5500116" cy="804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601980"/>
            <a:ext cx="4236720" cy="6057900"/>
            <a:chOff x="256031" y="601980"/>
            <a:chExt cx="4236720" cy="6057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601980"/>
              <a:ext cx="4000500" cy="60578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1" y="728472"/>
              <a:ext cx="4236720" cy="51495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685800"/>
              <a:ext cx="3886200" cy="5943600"/>
            </a:xfrm>
            <a:custGeom>
              <a:avLst/>
              <a:gdLst/>
              <a:ahLst/>
              <a:cxnLst/>
              <a:rect l="l" t="t" r="r" b="b"/>
              <a:pathLst>
                <a:path w="3886200" h="5943600">
                  <a:moveTo>
                    <a:pt x="3886200" y="0"/>
                  </a:moveTo>
                  <a:lnTo>
                    <a:pt x="0" y="0"/>
                  </a:lnTo>
                  <a:lnTo>
                    <a:pt x="0" y="5943600"/>
                  </a:lnTo>
                  <a:lnTo>
                    <a:pt x="3886200" y="5943600"/>
                  </a:lnTo>
                  <a:lnTo>
                    <a:pt x="388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685800"/>
              <a:ext cx="3886200" cy="5943600"/>
            </a:xfrm>
            <a:custGeom>
              <a:avLst/>
              <a:gdLst/>
              <a:ahLst/>
              <a:cxnLst/>
              <a:rect l="l" t="t" r="r" b="b"/>
              <a:pathLst>
                <a:path w="3886200" h="5943600">
                  <a:moveTo>
                    <a:pt x="0" y="5943600"/>
                  </a:moveTo>
                  <a:lnTo>
                    <a:pt x="3886200" y="5943600"/>
                  </a:lnTo>
                  <a:lnTo>
                    <a:pt x="3886200" y="0"/>
                  </a:lnTo>
                  <a:lnTo>
                    <a:pt x="0" y="0"/>
                  </a:lnTo>
                  <a:lnTo>
                    <a:pt x="0" y="5943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44500" y="673100"/>
            <a:ext cx="3911600" cy="5969000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447040" indent="-342900">
              <a:lnSpc>
                <a:spcPct val="100000"/>
              </a:lnSpc>
              <a:spcBef>
                <a:spcPts val="1780"/>
              </a:spcBef>
              <a:buFont typeface="Wingdings"/>
              <a:buChar char=""/>
              <a:tabLst>
                <a:tab pos="446405" algn="l"/>
                <a:tab pos="447040" algn="l"/>
              </a:tabLst>
            </a:pPr>
            <a:r>
              <a:rPr sz="3000" spc="-27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30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3000" spc="5" dirty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3000" spc="-5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3000" spc="-70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30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all</a:t>
            </a:r>
            <a:r>
              <a:rPr sz="30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25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lobal</a:t>
            </a:r>
            <a:endParaRPr sz="3000">
              <a:latin typeface="Constantia"/>
              <a:cs typeface="Constantia"/>
            </a:endParaRPr>
          </a:p>
          <a:p>
            <a:pPr marL="447040" marR="304165">
              <a:lnSpc>
                <a:spcPct val="160000"/>
              </a:lnSpc>
              <a:spcBef>
                <a:spcPts val="5"/>
              </a:spcBef>
            </a:pP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session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variables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 and </a:t>
            </a:r>
            <a:r>
              <a:rPr sz="3000" spc="-20" dirty="0">
                <a:solidFill>
                  <a:srgbClr val="001F5F"/>
                </a:solidFill>
                <a:latin typeface="Constantia"/>
                <a:cs typeface="Constantia"/>
              </a:rPr>
              <a:t>destroy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a </a:t>
            </a:r>
            <a:r>
              <a:rPr sz="30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session, use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b="1" spc="-5" dirty="0">
                <a:solidFill>
                  <a:srgbClr val="001F5F"/>
                </a:solidFill>
                <a:latin typeface="Constantia"/>
                <a:cs typeface="Constantia"/>
              </a:rPr>
              <a:t>session_unset() </a:t>
            </a:r>
            <a:r>
              <a:rPr sz="3000" b="1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and </a:t>
            </a:r>
            <a:r>
              <a:rPr sz="30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b="1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3000" b="1" spc="-1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3000" b="1" dirty="0">
                <a:solidFill>
                  <a:srgbClr val="001F5F"/>
                </a:solidFill>
                <a:latin typeface="Constantia"/>
                <a:cs typeface="Constantia"/>
              </a:rPr>
              <a:t>ssion_d</a:t>
            </a:r>
            <a:r>
              <a:rPr sz="3000" b="1" spc="-1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3000" b="1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3000" b="1" spc="-1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3000" b="1" spc="-45" dirty="0">
                <a:solidFill>
                  <a:srgbClr val="001F5F"/>
                </a:solidFill>
                <a:latin typeface="Constantia"/>
                <a:cs typeface="Constantia"/>
              </a:rPr>
              <a:t>ro</a:t>
            </a:r>
            <a:r>
              <a:rPr sz="3000" b="1" spc="10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3000" b="1" spc="5" dirty="0">
                <a:solidFill>
                  <a:srgbClr val="001F5F"/>
                </a:solidFill>
                <a:latin typeface="Constantia"/>
                <a:cs typeface="Constantia"/>
              </a:rPr>
              <a:t>()</a:t>
            </a:r>
            <a:endParaRPr sz="30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0"/>
            <a:ext cx="8568055" cy="727075"/>
            <a:chOff x="144779" y="0"/>
            <a:chExt cx="8568055" cy="7270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50292"/>
              <a:ext cx="8336280" cy="6400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0"/>
              <a:ext cx="5789676" cy="7269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76212"/>
              <a:ext cx="8229600" cy="533400"/>
            </a:xfrm>
            <a:custGeom>
              <a:avLst/>
              <a:gdLst/>
              <a:ahLst/>
              <a:cxnLst/>
              <a:rect l="l" t="t" r="r" b="b"/>
              <a:pathLst>
                <a:path w="8229600" h="533400">
                  <a:moveTo>
                    <a:pt x="82296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229600" y="5331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0"/>
              <a:ext cx="5705856" cy="65379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495800" y="1038225"/>
            <a:ext cx="4572000" cy="4524375"/>
          </a:xfrm>
          <a:prstGeom prst="rect">
            <a:avLst/>
          </a:prstGeom>
          <a:ln w="25400">
            <a:solidFill>
              <a:srgbClr val="3891A7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2075" marR="2472055">
              <a:lnSpc>
                <a:spcPct val="100000"/>
              </a:lnSpc>
              <a:spcBef>
                <a:spcPts val="254"/>
              </a:spcBef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&lt;?php </a:t>
            </a: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session_star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();</a:t>
            </a:r>
            <a:endParaRPr sz="18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?&gt;</a:t>
            </a:r>
            <a:endParaRPr sz="18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&lt;!DOCTYPE</a:t>
            </a:r>
            <a:r>
              <a:rPr sz="1800" b="1" spc="-5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html&gt;</a:t>
            </a:r>
            <a:endParaRPr sz="18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&lt;html&gt;</a:t>
            </a:r>
            <a:endParaRPr sz="18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&lt;body&gt;</a:t>
            </a:r>
            <a:endParaRPr sz="18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&lt;?php</a:t>
            </a:r>
            <a:endParaRPr sz="1800">
              <a:latin typeface="Consolas"/>
              <a:cs typeface="Consolas"/>
            </a:endParaRPr>
          </a:p>
          <a:p>
            <a:pPr marL="92075" marR="590550">
              <a:lnSpc>
                <a:spcPct val="100000"/>
              </a:lnSpc>
            </a:pP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//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remove all session variables </a:t>
            </a:r>
            <a:r>
              <a:rPr sz="1800" b="1" spc="-97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session_unset();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92075" marR="1717675">
              <a:lnSpc>
                <a:spcPct val="100000"/>
              </a:lnSpc>
            </a:pPr>
            <a:r>
              <a:rPr sz="1800" b="1" spc="-5" dirty="0">
                <a:solidFill>
                  <a:srgbClr val="001F5F"/>
                </a:solidFill>
                <a:latin typeface="Consolas"/>
                <a:cs typeface="Consolas"/>
              </a:rPr>
              <a:t>// </a:t>
            </a: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destroy the session </a:t>
            </a:r>
            <a:r>
              <a:rPr sz="1800" b="1" spc="-97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session_destroy();</a:t>
            </a:r>
            <a:endParaRPr sz="18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?&gt;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&lt;/body&gt;</a:t>
            </a:r>
            <a:endParaRPr sz="18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800" b="1" spc="-10" dirty="0">
                <a:solidFill>
                  <a:srgbClr val="001F5F"/>
                </a:solidFill>
                <a:latin typeface="Consolas"/>
                <a:cs typeface="Consolas"/>
              </a:rPr>
              <a:t>&lt;/html&gt;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79" y="65531"/>
            <a:ext cx="8559165" cy="890269"/>
            <a:chOff x="144779" y="65531"/>
            <a:chExt cx="8559165" cy="89026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146" y="288036"/>
              <a:ext cx="8313415" cy="62179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79" y="65531"/>
              <a:ext cx="5058156" cy="8900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304812"/>
              <a:ext cx="8229600" cy="533400"/>
            </a:xfrm>
            <a:custGeom>
              <a:avLst/>
              <a:gdLst/>
              <a:ahLst/>
              <a:cxnLst/>
              <a:rect l="l" t="t" r="r" b="b"/>
              <a:pathLst>
                <a:path w="8229600" h="533400">
                  <a:moveTo>
                    <a:pt x="82296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229600" y="5331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311" y="77723"/>
              <a:ext cx="4974336" cy="804672"/>
            </a:xfrm>
            <a:prstGeom prst="rect">
              <a:avLst/>
            </a:prstGeom>
          </p:spPr>
        </p:pic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74650" y="1212850"/>
          <a:ext cx="8248650" cy="5346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8400"/>
                <a:gridCol w="3048000"/>
                <a:gridCol w="2743200"/>
              </a:tblGrid>
              <a:tr h="449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Cookies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Sessions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91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Where</a:t>
                      </a:r>
                      <a:r>
                        <a:rPr sz="1800" b="1" spc="-4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b="1" spc="-1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r>
                        <a:rPr sz="1800" b="1" spc="-4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stored?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Locally</a:t>
                      </a:r>
                      <a:r>
                        <a:rPr sz="1800" b="1" spc="-5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1800" b="1" spc="-3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client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Remotely</a:t>
                      </a:r>
                      <a:r>
                        <a:rPr sz="1800" b="1" spc="-7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1800" b="1" spc="-1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server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073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Expiration?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8420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1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Variable</a:t>
                      </a:r>
                      <a:r>
                        <a:rPr sz="1800" b="1" spc="-3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b="1" spc="-5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determined </a:t>
                      </a:r>
                      <a:r>
                        <a:rPr sz="1800" b="1" spc="-39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when</a:t>
                      </a:r>
                      <a:r>
                        <a:rPr sz="1800" b="1" spc="-5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cookie</a:t>
                      </a:r>
                      <a:r>
                        <a:rPr sz="1800" b="1" spc="-3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b="1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set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717550" algn="just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Session is </a:t>
                      </a:r>
                      <a:r>
                        <a:rPr sz="18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destroyed </a:t>
                      </a:r>
                      <a:r>
                        <a:rPr sz="1800" b="1" spc="-39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when</a:t>
                      </a:r>
                      <a:r>
                        <a:rPr sz="1800" b="1" spc="-7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b="1" spc="-3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browser</a:t>
                      </a:r>
                      <a:r>
                        <a:rPr sz="1800" b="1" spc="-7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is </a:t>
                      </a:r>
                      <a:r>
                        <a:rPr sz="1800" b="1" spc="-39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closed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074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r>
                        <a:rPr sz="1800" b="1" spc="-6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limit?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Depends</a:t>
                      </a:r>
                      <a:r>
                        <a:rPr sz="1800" b="1" spc="-7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1800" b="1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browser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41148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Depends</a:t>
                      </a:r>
                      <a:r>
                        <a:rPr sz="1800" b="1" spc="-6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only</a:t>
                      </a:r>
                      <a:r>
                        <a:rPr sz="1800" b="1" spc="-4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18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server </a:t>
                      </a:r>
                      <a:r>
                        <a:rPr sz="1800" b="1" spc="-39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(practically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no </a:t>
                      </a:r>
                      <a:r>
                        <a:rPr sz="18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size </a:t>
                      </a:r>
                      <a:r>
                        <a:rPr sz="1800" b="1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limit)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90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Accessing</a:t>
                      </a:r>
                      <a:r>
                        <a:rPr sz="1800" b="1" spc="-7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information?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$_COOKIE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$_SESSION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190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General</a:t>
                      </a:r>
                      <a:r>
                        <a:rPr sz="1800" b="1" spc="-4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use?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721360" algn="just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Remember</a:t>
                      </a:r>
                      <a:r>
                        <a:rPr sz="1800" b="1" spc="-6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small</a:t>
                      </a:r>
                      <a:r>
                        <a:rPr sz="1800" b="1" spc="-4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things </a:t>
                      </a:r>
                      <a:r>
                        <a:rPr sz="1800" b="1" spc="-39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about the </a:t>
                      </a:r>
                      <a:r>
                        <a:rPr sz="1800" b="1" spc="-3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user,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such as </a:t>
                      </a:r>
                      <a:r>
                        <a:rPr sz="1800" b="1" spc="-39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login name. </a:t>
                      </a:r>
                      <a:r>
                        <a:rPr sz="1800" b="1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Remember </a:t>
                      </a:r>
                      <a:r>
                        <a:rPr sz="1800" b="1" spc="-39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things </a:t>
                      </a:r>
                      <a:r>
                        <a:rPr sz="18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after </a:t>
                      </a:r>
                      <a:r>
                        <a:rPr sz="1800" b="1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re-opening </a:t>
                      </a:r>
                      <a:r>
                        <a:rPr sz="1800" b="1" spc="-39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browser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564515" algn="just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Remembering </a:t>
                      </a:r>
                      <a:r>
                        <a:rPr sz="1800" b="1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varying </a:t>
                      </a:r>
                      <a:r>
                        <a:rPr sz="1800" b="1" spc="-40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amount</a:t>
                      </a:r>
                      <a:r>
                        <a:rPr sz="1800" b="1" spc="-5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b="1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r>
                        <a:rPr sz="1800" b="1" spc="-3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about </a:t>
                      </a:r>
                      <a:r>
                        <a:rPr sz="1800" b="1" spc="-39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user</a:t>
                      </a:r>
                      <a:r>
                        <a:rPr sz="1800" b="1" spc="-3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one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075" algn="just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browsing</a:t>
                      </a:r>
                      <a:r>
                        <a:rPr sz="1800" b="1" spc="-9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“session”.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075" algn="just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More</a:t>
                      </a:r>
                      <a:r>
                        <a:rPr sz="1800" b="1" spc="-3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sensitive</a:t>
                      </a:r>
                      <a:r>
                        <a:rPr sz="1800" b="1" spc="-6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info.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8891" y="601980"/>
            <a:ext cx="8608060" cy="6256020"/>
            <a:chOff x="278891" y="601980"/>
            <a:chExt cx="8608060" cy="62560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8" y="601980"/>
              <a:ext cx="8420103" cy="60578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891" y="659890"/>
              <a:ext cx="8607552" cy="61981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9" y="685800"/>
              <a:ext cx="8305800" cy="5943600"/>
            </a:xfrm>
            <a:custGeom>
              <a:avLst/>
              <a:gdLst/>
              <a:ahLst/>
              <a:cxnLst/>
              <a:rect l="l" t="t" r="r" b="b"/>
              <a:pathLst>
                <a:path w="8305800" h="5943600">
                  <a:moveTo>
                    <a:pt x="8305800" y="0"/>
                  </a:moveTo>
                  <a:lnTo>
                    <a:pt x="0" y="0"/>
                  </a:lnTo>
                  <a:lnTo>
                    <a:pt x="0" y="5943600"/>
                  </a:lnTo>
                  <a:lnTo>
                    <a:pt x="8305800" y="5943600"/>
                  </a:lnTo>
                  <a:lnTo>
                    <a:pt x="830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99" y="685800"/>
              <a:ext cx="8305800" cy="5943600"/>
            </a:xfrm>
            <a:custGeom>
              <a:avLst/>
              <a:gdLst/>
              <a:ahLst/>
              <a:cxnLst/>
              <a:rect l="l" t="t" r="r" b="b"/>
              <a:pathLst>
                <a:path w="8305800" h="5943600">
                  <a:moveTo>
                    <a:pt x="0" y="5943600"/>
                  </a:moveTo>
                  <a:lnTo>
                    <a:pt x="8305800" y="5943600"/>
                  </a:lnTo>
                  <a:lnTo>
                    <a:pt x="8305800" y="0"/>
                  </a:lnTo>
                  <a:lnTo>
                    <a:pt x="0" y="0"/>
                  </a:lnTo>
                  <a:lnTo>
                    <a:pt x="0" y="5943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644398"/>
            <a:ext cx="8066405" cy="570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4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7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header()</a:t>
            </a:r>
            <a:r>
              <a:rPr sz="27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function</a:t>
            </a:r>
            <a:r>
              <a:rPr sz="27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sends</a:t>
            </a:r>
            <a:r>
              <a:rPr sz="27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7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35" dirty="0">
                <a:solidFill>
                  <a:srgbClr val="001F5F"/>
                </a:solidFill>
                <a:latin typeface="Constantia"/>
                <a:cs typeface="Constantia"/>
              </a:rPr>
              <a:t>raw</a:t>
            </a:r>
            <a:r>
              <a:rPr sz="27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HTTP</a:t>
            </a:r>
            <a:r>
              <a:rPr sz="27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header</a:t>
            </a:r>
            <a:r>
              <a:rPr sz="27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7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a </a:t>
            </a:r>
            <a:r>
              <a:rPr sz="2700" spc="-6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client.</a:t>
            </a:r>
            <a:endParaRPr sz="2700">
              <a:latin typeface="Constantia"/>
              <a:cs typeface="Constantia"/>
            </a:endParaRPr>
          </a:p>
          <a:p>
            <a:pPr marL="756285" marR="45720" lvl="1" indent="-287020">
              <a:lnSpc>
                <a:spcPct val="140000"/>
              </a:lnSpc>
              <a:spcBef>
                <a:spcPts val="63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header()</a:t>
            </a:r>
            <a:r>
              <a:rPr sz="24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must</a:t>
            </a:r>
            <a:r>
              <a:rPr sz="24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24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called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 before</a:t>
            </a:r>
            <a:r>
              <a:rPr sz="24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any</a:t>
            </a:r>
            <a:r>
              <a:rPr sz="24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actual</a:t>
            </a:r>
            <a:r>
              <a:rPr sz="24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output</a:t>
            </a:r>
            <a:r>
              <a:rPr sz="24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4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sent </a:t>
            </a:r>
            <a:r>
              <a:rPr sz="2400" spc="-5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4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4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client</a:t>
            </a:r>
            <a:endParaRPr sz="24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73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Syntax</a:t>
            </a:r>
            <a:endParaRPr sz="2400">
              <a:latin typeface="Constantia"/>
              <a:cs typeface="Constantia"/>
            </a:endParaRPr>
          </a:p>
          <a:p>
            <a:pPr marL="1155700" lvl="2" indent="-229235">
              <a:lnSpc>
                <a:spcPct val="100000"/>
              </a:lnSpc>
              <a:spcBef>
                <a:spcPts val="1530"/>
              </a:spcBef>
              <a:buFont typeface="Wingdings"/>
              <a:buChar char=""/>
              <a:tabLst>
                <a:tab pos="1156335" algn="l"/>
              </a:tabLst>
            </a:pPr>
            <a:r>
              <a:rPr sz="2000" dirty="0">
                <a:solidFill>
                  <a:srgbClr val="001F5F"/>
                </a:solidFill>
                <a:latin typeface="Constantia"/>
                <a:cs typeface="Constantia"/>
              </a:rPr>
              <a:t>header(string,</a:t>
            </a:r>
            <a:r>
              <a:rPr sz="2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onstantia"/>
                <a:cs typeface="Constantia"/>
              </a:rPr>
              <a:t>replace,</a:t>
            </a:r>
            <a:r>
              <a:rPr sz="2000" spc="-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onstantia"/>
                <a:cs typeface="Constantia"/>
              </a:rPr>
              <a:t>http_response_code)</a:t>
            </a:r>
            <a:endParaRPr sz="2000">
              <a:latin typeface="Constantia"/>
              <a:cs typeface="Constantia"/>
            </a:endParaRPr>
          </a:p>
          <a:p>
            <a:pPr marL="1612900" lvl="3" indent="-229235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1612900" algn="l"/>
                <a:tab pos="1613535" algn="l"/>
              </a:tabLst>
            </a:pPr>
            <a:r>
              <a:rPr sz="1700" spc="-10" dirty="0">
                <a:solidFill>
                  <a:srgbClr val="FF0000"/>
                </a:solidFill>
                <a:latin typeface="Constantia"/>
                <a:cs typeface="Constantia"/>
              </a:rPr>
              <a:t>s</a:t>
            </a:r>
            <a:r>
              <a:rPr sz="1700" dirty="0">
                <a:solidFill>
                  <a:srgbClr val="FF0000"/>
                </a:solidFill>
                <a:latin typeface="Constantia"/>
                <a:cs typeface="Constantia"/>
              </a:rPr>
              <a:t>t</a:t>
            </a:r>
            <a:r>
              <a:rPr sz="1700" spc="-10" dirty="0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sz="1700" spc="-5" dirty="0">
                <a:solidFill>
                  <a:srgbClr val="FF0000"/>
                </a:solidFill>
                <a:latin typeface="Constantia"/>
                <a:cs typeface="Constantia"/>
              </a:rPr>
              <a:t>in</a:t>
            </a:r>
            <a:r>
              <a:rPr sz="1700" dirty="0">
                <a:solidFill>
                  <a:srgbClr val="FF0000"/>
                </a:solidFill>
                <a:latin typeface="Constantia"/>
                <a:cs typeface="Constantia"/>
              </a:rPr>
              <a:t>g</a:t>
            </a:r>
            <a:r>
              <a:rPr sz="1700" spc="-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spc="-2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eq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ui</a:t>
            </a:r>
            <a:r>
              <a:rPr sz="1700" spc="-3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ed.</a:t>
            </a:r>
            <a:r>
              <a:rPr sz="17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1700" spc="-15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700" spc="5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1700" spc="30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ie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17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7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he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der</a:t>
            </a:r>
            <a:r>
              <a:rPr sz="17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3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7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end</a:t>
            </a:r>
            <a:endParaRPr sz="1700">
              <a:latin typeface="Constantia"/>
              <a:cs typeface="Constantia"/>
            </a:endParaRPr>
          </a:p>
          <a:p>
            <a:pPr marL="1612900" marR="571500" lvl="3" indent="-228600">
              <a:lnSpc>
                <a:spcPct val="140000"/>
              </a:lnSpc>
              <a:spcBef>
                <a:spcPts val="405"/>
              </a:spcBef>
              <a:buFont typeface="Wingdings"/>
              <a:buChar char=""/>
              <a:tabLst>
                <a:tab pos="1612900" algn="l"/>
                <a:tab pos="1613535" algn="l"/>
              </a:tabLst>
            </a:pPr>
            <a:r>
              <a:rPr sz="1700" spc="-30" dirty="0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sz="1700" dirty="0">
                <a:solidFill>
                  <a:srgbClr val="FF0000"/>
                </a:solidFill>
                <a:latin typeface="Constantia"/>
                <a:cs typeface="Constantia"/>
              </a:rPr>
              <a:t>e</a:t>
            </a:r>
            <a:r>
              <a:rPr sz="1700" spc="-10" dirty="0">
                <a:solidFill>
                  <a:srgbClr val="FF0000"/>
                </a:solidFill>
                <a:latin typeface="Constantia"/>
                <a:cs typeface="Constantia"/>
              </a:rPr>
              <a:t>p</a:t>
            </a:r>
            <a:r>
              <a:rPr sz="1700" dirty="0">
                <a:solidFill>
                  <a:srgbClr val="FF0000"/>
                </a:solidFill>
                <a:latin typeface="Constantia"/>
                <a:cs typeface="Constantia"/>
              </a:rPr>
              <a:t>la</a:t>
            </a:r>
            <a:r>
              <a:rPr sz="1700" spc="-35" dirty="0">
                <a:solidFill>
                  <a:srgbClr val="FF0000"/>
                </a:solidFill>
                <a:latin typeface="Constantia"/>
                <a:cs typeface="Constantia"/>
              </a:rPr>
              <a:t>c</a:t>
            </a:r>
            <a:r>
              <a:rPr sz="1700" dirty="0">
                <a:solidFill>
                  <a:srgbClr val="FF0000"/>
                </a:solidFill>
                <a:latin typeface="Constantia"/>
                <a:cs typeface="Constantia"/>
              </a:rPr>
              <a:t>e</a:t>
            </a:r>
            <a:r>
              <a:rPr sz="1700" spc="-6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tional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.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1700" spc="5" dirty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ica</a:t>
            </a:r>
            <a:r>
              <a:rPr sz="1700" spc="-2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es</a:t>
            </a:r>
            <a:r>
              <a:rPr sz="17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5" dirty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he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her</a:t>
            </a:r>
            <a:r>
              <a:rPr sz="17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7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he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der</a:t>
            </a:r>
            <a:r>
              <a:rPr sz="17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hould</a:t>
            </a:r>
            <a:r>
              <a:rPr sz="17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3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la</a:t>
            </a:r>
            <a:r>
              <a:rPr sz="1700" spc="-35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e 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previous</a:t>
            </a:r>
            <a:r>
              <a:rPr sz="17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17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add</a:t>
            </a:r>
            <a:r>
              <a:rPr sz="17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17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second</a:t>
            </a:r>
            <a:r>
              <a:rPr sz="1700" spc="-25" dirty="0">
                <a:solidFill>
                  <a:srgbClr val="001F5F"/>
                </a:solidFill>
                <a:latin typeface="Constantia"/>
                <a:cs typeface="Constantia"/>
              </a:rPr>
              <a:t> header.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Default</a:t>
            </a:r>
            <a:r>
              <a:rPr sz="17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17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TRUE</a:t>
            </a:r>
            <a:r>
              <a:rPr sz="17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(will</a:t>
            </a:r>
            <a:r>
              <a:rPr sz="17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onstantia"/>
                <a:cs typeface="Constantia"/>
              </a:rPr>
              <a:t>replace). </a:t>
            </a:r>
            <a:r>
              <a:rPr sz="1700" spc="-409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25" dirty="0">
                <a:solidFill>
                  <a:srgbClr val="001F5F"/>
                </a:solidFill>
                <a:latin typeface="Constantia"/>
                <a:cs typeface="Constantia"/>
              </a:rPr>
              <a:t>FALSE</a:t>
            </a:r>
            <a:r>
              <a:rPr sz="17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(allows</a:t>
            </a:r>
            <a:r>
              <a:rPr sz="17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multiple</a:t>
            </a:r>
            <a:r>
              <a:rPr sz="17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headers</a:t>
            </a:r>
            <a:r>
              <a:rPr sz="17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1700" spc="1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7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same</a:t>
            </a:r>
            <a:r>
              <a:rPr sz="17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type)</a:t>
            </a:r>
            <a:endParaRPr sz="1700">
              <a:latin typeface="Constantia"/>
              <a:cs typeface="Constantia"/>
            </a:endParaRPr>
          </a:p>
          <a:p>
            <a:pPr marL="1612900" marR="79375" lvl="3" indent="-228600">
              <a:lnSpc>
                <a:spcPct val="140000"/>
              </a:lnSpc>
              <a:spcBef>
                <a:spcPts val="409"/>
              </a:spcBef>
              <a:buFont typeface="Wingdings"/>
              <a:buChar char=""/>
              <a:tabLst>
                <a:tab pos="1612900" algn="l"/>
                <a:tab pos="1613535" algn="l"/>
              </a:tabLst>
            </a:pPr>
            <a:r>
              <a:rPr sz="1700" spc="-5" dirty="0">
                <a:solidFill>
                  <a:srgbClr val="FF0000"/>
                </a:solidFill>
                <a:latin typeface="Constantia"/>
                <a:cs typeface="Constantia"/>
              </a:rPr>
              <a:t>http_response_code</a:t>
            </a:r>
            <a:r>
              <a:rPr sz="1700" spc="-7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Optional.</a:t>
            </a:r>
            <a:r>
              <a:rPr sz="17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20" dirty="0">
                <a:solidFill>
                  <a:srgbClr val="001F5F"/>
                </a:solidFill>
                <a:latin typeface="Constantia"/>
                <a:cs typeface="Constantia"/>
              </a:rPr>
              <a:t>Forces</a:t>
            </a:r>
            <a:r>
              <a:rPr sz="17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17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HTTP</a:t>
            </a:r>
            <a:r>
              <a:rPr sz="17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response</a:t>
            </a:r>
            <a:r>
              <a:rPr sz="17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code</a:t>
            </a:r>
            <a:r>
              <a:rPr sz="17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1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17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1700" spc="-409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001F5F"/>
                </a:solidFill>
                <a:latin typeface="Constantia"/>
                <a:cs typeface="Constantia"/>
              </a:rPr>
              <a:t>specified</a:t>
            </a:r>
            <a:r>
              <a:rPr sz="17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onstantia"/>
                <a:cs typeface="Constantia"/>
              </a:rPr>
              <a:t>value</a:t>
            </a:r>
            <a:endParaRPr sz="17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8307" y="0"/>
            <a:ext cx="8534400" cy="721360"/>
            <a:chOff x="178307" y="0"/>
            <a:chExt cx="8534400" cy="7213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8" y="50292"/>
              <a:ext cx="8336280" cy="6400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307" y="0"/>
              <a:ext cx="5413248" cy="72085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199" y="76212"/>
              <a:ext cx="8229600" cy="533400"/>
            </a:xfrm>
            <a:custGeom>
              <a:avLst/>
              <a:gdLst/>
              <a:ahLst/>
              <a:cxnLst/>
              <a:rect l="l" t="t" r="r" b="b"/>
              <a:pathLst>
                <a:path w="8229600" h="533400">
                  <a:moveTo>
                    <a:pt x="82296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229600" y="5331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888" y="0"/>
              <a:ext cx="5326380" cy="649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2315" y="601980"/>
            <a:ext cx="8551545" cy="6057900"/>
            <a:chOff x="242315" y="601980"/>
            <a:chExt cx="8551545" cy="6057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8" y="601980"/>
              <a:ext cx="8420103" cy="60578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315" y="734568"/>
              <a:ext cx="6675120" cy="58750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685800"/>
              <a:ext cx="8305800" cy="5943600"/>
            </a:xfrm>
            <a:custGeom>
              <a:avLst/>
              <a:gdLst/>
              <a:ahLst/>
              <a:cxnLst/>
              <a:rect l="l" t="t" r="r" b="b"/>
              <a:pathLst>
                <a:path w="8305800" h="5943600">
                  <a:moveTo>
                    <a:pt x="8305800" y="0"/>
                  </a:moveTo>
                  <a:lnTo>
                    <a:pt x="0" y="0"/>
                  </a:lnTo>
                  <a:lnTo>
                    <a:pt x="0" y="5943600"/>
                  </a:lnTo>
                  <a:lnTo>
                    <a:pt x="8305800" y="5943600"/>
                  </a:lnTo>
                  <a:lnTo>
                    <a:pt x="830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685800"/>
              <a:ext cx="8305800" cy="5943600"/>
            </a:xfrm>
            <a:custGeom>
              <a:avLst/>
              <a:gdLst/>
              <a:ahLst/>
              <a:cxnLst/>
              <a:rect l="l" t="t" r="r" b="b"/>
              <a:pathLst>
                <a:path w="8305800" h="5943600">
                  <a:moveTo>
                    <a:pt x="0" y="5943600"/>
                  </a:moveTo>
                  <a:lnTo>
                    <a:pt x="8305800" y="5943600"/>
                  </a:lnTo>
                  <a:lnTo>
                    <a:pt x="8305800" y="0"/>
                  </a:lnTo>
                  <a:lnTo>
                    <a:pt x="0" y="0"/>
                  </a:lnTo>
                  <a:lnTo>
                    <a:pt x="0" y="5943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897382"/>
            <a:ext cx="416432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3200" spc="-5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3200" spc="-75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ent</a:t>
            </a:r>
            <a:r>
              <a:rPr sz="3200" spc="-1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pa</a:t>
            </a:r>
            <a:r>
              <a:rPr sz="3200" spc="-80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3200" spc="-1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cachin</a:t>
            </a:r>
            <a:r>
              <a:rPr sz="3200" spc="30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: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4409388"/>
            <a:ext cx="61258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4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edi</a:t>
            </a:r>
            <a:r>
              <a:rPr sz="3200" spc="-5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ect</a:t>
            </a:r>
            <a:r>
              <a:rPr sz="3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b</a:t>
            </a:r>
            <a:r>
              <a:rPr sz="3200" spc="-5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3200" spc="-7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3200" spc="-1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r>
              <a:rPr sz="3200" spc="-1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3200" spc="-1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3200" spc="-2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3200" spc="-1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3200" spc="-1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3200" spc="-70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endParaRPr sz="3200">
              <a:latin typeface="Constantia"/>
              <a:cs typeface="Constant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8307" y="0"/>
            <a:ext cx="8534400" cy="721360"/>
            <a:chOff x="178307" y="0"/>
            <a:chExt cx="8534400" cy="7213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8" y="50292"/>
              <a:ext cx="8336280" cy="6400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307" y="0"/>
              <a:ext cx="6800088" cy="72085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7199" y="76212"/>
              <a:ext cx="8229600" cy="533400"/>
            </a:xfrm>
            <a:custGeom>
              <a:avLst/>
              <a:gdLst/>
              <a:ahLst/>
              <a:cxnLst/>
              <a:rect l="l" t="t" r="r" b="b"/>
              <a:pathLst>
                <a:path w="8229600" h="533400">
                  <a:moveTo>
                    <a:pt x="82296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229600" y="5331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888" y="0"/>
              <a:ext cx="6716268" cy="64922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981200" y="1524000"/>
            <a:ext cx="5257800" cy="2862580"/>
          </a:xfrm>
          <a:prstGeom prst="rect">
            <a:avLst/>
          </a:prstGeom>
          <a:ln w="25400">
            <a:solidFill>
              <a:srgbClr val="3891A7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1800" b="1" dirty="0">
                <a:latin typeface="Calibri"/>
                <a:cs typeface="Calibri"/>
              </a:rPr>
              <a:t>&lt;?php</a:t>
            </a:r>
            <a:endParaRPr sz="18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Calibri"/>
                <a:cs typeface="Calibri"/>
              </a:rPr>
              <a:t>//</a:t>
            </a:r>
            <a:r>
              <a:rPr sz="1800" b="1" spc="-10" dirty="0">
                <a:latin typeface="Calibri"/>
                <a:cs typeface="Calibri"/>
              </a:rPr>
              <a:t> Date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past</a:t>
            </a:r>
            <a:endParaRPr sz="1800">
              <a:latin typeface="Calibri"/>
              <a:cs typeface="Calibri"/>
            </a:endParaRPr>
          </a:p>
          <a:p>
            <a:pPr marL="91440" marR="29845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header("Expires: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Mon,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26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Jul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1997</a:t>
            </a:r>
            <a:r>
              <a:rPr sz="1800" b="1" spc="-5" dirty="0">
                <a:latin typeface="Calibri"/>
                <a:cs typeface="Calibri"/>
              </a:rPr>
              <a:t> 05:00:00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GMT"); </a:t>
            </a:r>
            <a:r>
              <a:rPr sz="1800" b="1" spc="-39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header("Cache-Control: no-cache"); 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header("Pragma: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no-cache");</a:t>
            </a:r>
            <a:endParaRPr sz="18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?&gt;</a:t>
            </a:r>
            <a:endParaRPr sz="18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&lt;html&gt;</a:t>
            </a:r>
            <a:endParaRPr sz="18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&lt;body&gt;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5800" y="5181600"/>
            <a:ext cx="6553200" cy="1200785"/>
          </a:xfrm>
          <a:prstGeom prst="rect">
            <a:avLst/>
          </a:prstGeom>
          <a:ln w="25400">
            <a:solidFill>
              <a:srgbClr val="3891A7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b="1" i="1" dirty="0">
                <a:latin typeface="Calibri"/>
                <a:cs typeface="Calibri"/>
              </a:rPr>
              <a:t>&lt;?php</a:t>
            </a:r>
            <a:endParaRPr sz="18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</a:pPr>
            <a:r>
              <a:rPr sz="1800" b="1" i="1" spc="-5" dirty="0">
                <a:latin typeface="Calibri"/>
                <a:cs typeface="Calibri"/>
              </a:rPr>
              <a:t>header("Location:</a:t>
            </a:r>
            <a:r>
              <a:rPr sz="1800" b="1" i="1" spc="-25" dirty="0">
                <a:latin typeface="Calibri"/>
                <a:cs typeface="Calibri"/>
              </a:rPr>
              <a:t> </a:t>
            </a:r>
            <a:r>
              <a:rPr sz="1800" b="1" i="1" spc="-10" dirty="0">
                <a:latin typeface="Calibri"/>
                <a:cs typeface="Calibri"/>
                <a:hlinkClick r:id="rId7"/>
              </a:rPr>
              <a:t>http://www.w3schools.com/");</a:t>
            </a:r>
            <a:endParaRPr sz="18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800" b="1" i="1" spc="5" dirty="0">
                <a:latin typeface="Calibri"/>
                <a:cs typeface="Calibri"/>
              </a:rPr>
              <a:t>?&gt;</a:t>
            </a:r>
            <a:endParaRPr sz="1800">
              <a:latin typeface="Calibri"/>
              <a:cs typeface="Calibri"/>
            </a:endParaRPr>
          </a:p>
          <a:p>
            <a:pPr marL="141605">
              <a:lnSpc>
                <a:spcPct val="100000"/>
              </a:lnSpc>
            </a:pPr>
            <a:r>
              <a:rPr sz="1800" b="1" i="1" spc="-5" dirty="0">
                <a:latin typeface="Calibri"/>
                <a:cs typeface="Calibri"/>
              </a:rPr>
              <a:t>&lt;html&gt;</a:t>
            </a:r>
            <a:r>
              <a:rPr sz="1800" b="1" i="1" spc="-10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&lt;body&gt;</a:t>
            </a:r>
            <a:r>
              <a:rPr sz="1800" b="1" i="1" spc="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......</a:t>
            </a:r>
            <a:r>
              <a:rPr sz="1800" b="1" i="1" spc="-40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&lt;/body&gt;</a:t>
            </a:r>
            <a:r>
              <a:rPr sz="1800" b="1" i="1" spc="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&lt;/html&gt;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601980"/>
            <a:ext cx="8537575" cy="6256020"/>
            <a:chOff x="256031" y="601980"/>
            <a:chExt cx="8537575" cy="62560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8" y="601980"/>
              <a:ext cx="8420103" cy="60578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1" y="694943"/>
              <a:ext cx="8366759" cy="61630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685800"/>
              <a:ext cx="8305800" cy="5943600"/>
            </a:xfrm>
            <a:custGeom>
              <a:avLst/>
              <a:gdLst/>
              <a:ahLst/>
              <a:cxnLst/>
              <a:rect l="l" t="t" r="r" b="b"/>
              <a:pathLst>
                <a:path w="8305800" h="5943600">
                  <a:moveTo>
                    <a:pt x="8305800" y="0"/>
                  </a:moveTo>
                  <a:lnTo>
                    <a:pt x="0" y="0"/>
                  </a:lnTo>
                  <a:lnTo>
                    <a:pt x="0" y="5943600"/>
                  </a:lnTo>
                  <a:lnTo>
                    <a:pt x="8305800" y="5943600"/>
                  </a:lnTo>
                  <a:lnTo>
                    <a:pt x="830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685800"/>
              <a:ext cx="8305800" cy="5943600"/>
            </a:xfrm>
            <a:custGeom>
              <a:avLst/>
              <a:gdLst/>
              <a:ahLst/>
              <a:cxnLst/>
              <a:rect l="l" t="t" r="r" b="b"/>
              <a:pathLst>
                <a:path w="8305800" h="5943600">
                  <a:moveTo>
                    <a:pt x="0" y="5943600"/>
                  </a:moveTo>
                  <a:lnTo>
                    <a:pt x="8305800" y="5943600"/>
                  </a:lnTo>
                  <a:lnTo>
                    <a:pt x="8305800" y="0"/>
                  </a:lnTo>
                  <a:lnTo>
                    <a:pt x="0" y="0"/>
                  </a:lnTo>
                  <a:lnTo>
                    <a:pt x="0" y="5943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624204"/>
            <a:ext cx="7762240" cy="5581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The default </a:t>
            </a:r>
            <a:r>
              <a:rPr sz="3000" spc="-10" dirty="0">
                <a:solidFill>
                  <a:srgbClr val="001F5F"/>
                </a:solidFill>
                <a:latin typeface="Constantia"/>
                <a:cs typeface="Constantia"/>
              </a:rPr>
              <a:t>error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handling in </a:t>
            </a:r>
            <a:r>
              <a:rPr sz="3000" spc="-25" dirty="0">
                <a:solidFill>
                  <a:srgbClr val="001F5F"/>
                </a:solidFill>
                <a:latin typeface="Constantia"/>
                <a:cs typeface="Constantia"/>
              </a:rPr>
              <a:t>PHP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is very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 simple.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An </a:t>
            </a:r>
            <a:r>
              <a:rPr sz="3000" spc="-10" dirty="0">
                <a:solidFill>
                  <a:srgbClr val="001F5F"/>
                </a:solidFill>
                <a:latin typeface="Constantia"/>
                <a:cs typeface="Constantia"/>
              </a:rPr>
              <a:t>error message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with </a:t>
            </a:r>
            <a:r>
              <a:rPr sz="3000" spc="5" dirty="0">
                <a:solidFill>
                  <a:srgbClr val="001F5F"/>
                </a:solidFill>
                <a:latin typeface="Constantia"/>
                <a:cs typeface="Constantia"/>
              </a:rPr>
              <a:t>filename,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line </a:t>
            </a:r>
            <a:r>
              <a:rPr sz="3000" spc="-7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nu</a:t>
            </a:r>
            <a:r>
              <a:rPr sz="3000" spc="5" dirty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be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3000" spc="-1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3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3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messa</a:t>
            </a:r>
            <a:r>
              <a:rPr sz="3000" spc="-80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3000" spc="-1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describi</a:t>
            </a:r>
            <a:r>
              <a:rPr sz="3000" spc="5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30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th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3000" spc="-1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r>
              <a:rPr sz="3000" spc="-4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30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is  </a:t>
            </a:r>
            <a:r>
              <a:rPr sz="3000" dirty="0">
                <a:solidFill>
                  <a:srgbClr val="001F5F"/>
                </a:solidFill>
                <a:latin typeface="Constantia"/>
                <a:cs typeface="Constantia"/>
              </a:rPr>
              <a:t>sent</a:t>
            </a:r>
            <a:r>
              <a:rPr sz="30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3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30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30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0" dirty="0">
                <a:solidFill>
                  <a:srgbClr val="001F5F"/>
                </a:solidFill>
                <a:latin typeface="Constantia"/>
                <a:cs typeface="Constantia"/>
              </a:rPr>
              <a:t>browser.</a:t>
            </a:r>
            <a:endParaRPr sz="3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252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spc="-10" dirty="0">
                <a:solidFill>
                  <a:srgbClr val="001F5F"/>
                </a:solidFill>
                <a:latin typeface="Constantia"/>
                <a:cs typeface="Constantia"/>
              </a:rPr>
              <a:t>Error</a:t>
            </a:r>
            <a:r>
              <a:rPr sz="30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handling</a:t>
            </a:r>
            <a:r>
              <a:rPr sz="30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onstantia"/>
                <a:cs typeface="Constantia"/>
              </a:rPr>
              <a:t>methods:</a:t>
            </a:r>
            <a:endParaRPr sz="30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229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Simple</a:t>
            </a:r>
            <a:r>
              <a:rPr sz="26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"die()"</a:t>
            </a:r>
            <a:r>
              <a:rPr sz="26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statements</a:t>
            </a:r>
            <a:endParaRPr sz="26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218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600" spc="-55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us</a:t>
            </a:r>
            <a:r>
              <a:rPr sz="2600" spc="-2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600" spc="-15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2600" spc="-1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r>
              <a:rPr sz="2600" spc="-4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ors</a:t>
            </a:r>
            <a:r>
              <a:rPr sz="26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6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r>
              <a:rPr sz="2600" spc="-4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26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trig</a:t>
            </a:r>
            <a:r>
              <a:rPr sz="2600" spc="-70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ers</a:t>
            </a:r>
            <a:endParaRPr sz="26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219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r>
              <a:rPr sz="2600" spc="-4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26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600" spc="-4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600" dirty="0">
                <a:solidFill>
                  <a:srgbClr val="001F5F"/>
                </a:solidFill>
                <a:latin typeface="Constantia"/>
                <a:cs typeface="Constantia"/>
              </a:rPr>
              <a:t>ep</a:t>
            </a:r>
            <a:r>
              <a:rPr sz="2600" spc="-15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600" spc="-5" dirty="0">
                <a:solidFill>
                  <a:srgbClr val="001F5F"/>
                </a:solidFill>
                <a:latin typeface="Constantia"/>
                <a:cs typeface="Constantia"/>
              </a:rPr>
              <a:t>rting</a:t>
            </a:r>
            <a:endParaRPr sz="26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8307" y="0"/>
            <a:ext cx="8534400" cy="721360"/>
            <a:chOff x="178307" y="0"/>
            <a:chExt cx="8534400" cy="7213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8" y="50292"/>
              <a:ext cx="8336280" cy="6400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307" y="0"/>
              <a:ext cx="8156448" cy="72085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199" y="76212"/>
              <a:ext cx="8229600" cy="533400"/>
            </a:xfrm>
            <a:custGeom>
              <a:avLst/>
              <a:gdLst/>
              <a:ahLst/>
              <a:cxnLst/>
              <a:rect l="l" t="t" r="r" b="b"/>
              <a:pathLst>
                <a:path w="8229600" h="533400">
                  <a:moveTo>
                    <a:pt x="82296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229600" y="5331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888" y="0"/>
              <a:ext cx="8065008" cy="649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2315" y="1237488"/>
            <a:ext cx="8551545" cy="4869180"/>
            <a:chOff x="242315" y="1237488"/>
            <a:chExt cx="8551545" cy="4869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8" y="1287785"/>
              <a:ext cx="8420103" cy="255268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315" y="1237488"/>
              <a:ext cx="7917180" cy="486918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44500" y="1358900"/>
            <a:ext cx="8331200" cy="24638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080" rIns="0" bIns="0" rtlCol="0">
            <a:spAutoFit/>
          </a:bodyPr>
          <a:lstStyle/>
          <a:p>
            <a:pPr marL="447040" marR="965835" indent="-342900">
              <a:lnSpc>
                <a:spcPct val="110100"/>
              </a:lnSpc>
              <a:spcBef>
                <a:spcPts val="40"/>
              </a:spcBef>
              <a:buFont typeface="Wingdings"/>
              <a:buChar char=""/>
              <a:tabLst>
                <a:tab pos="446405" algn="l"/>
                <a:tab pos="447040" algn="l"/>
              </a:tabLst>
            </a:pP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3200" spc="-1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onstantia"/>
                <a:cs typeface="Constantia"/>
              </a:rPr>
              <a:t>die()</a:t>
            </a:r>
            <a:r>
              <a:rPr sz="3200" spc="-2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function</a:t>
            </a:r>
            <a:r>
              <a:rPr sz="32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prints</a:t>
            </a:r>
            <a:r>
              <a:rPr sz="3200" spc="-1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3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15" dirty="0">
                <a:solidFill>
                  <a:srgbClr val="001F5F"/>
                </a:solidFill>
                <a:latin typeface="Constantia"/>
                <a:cs typeface="Constantia"/>
              </a:rPr>
              <a:t>message</a:t>
            </a:r>
            <a:r>
              <a:rPr sz="3200" spc="-1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and </a:t>
            </a:r>
            <a:r>
              <a:rPr sz="3200" spc="-7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exits</a:t>
            </a:r>
            <a:r>
              <a:rPr sz="32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3200" spc="-1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10" dirty="0">
                <a:solidFill>
                  <a:srgbClr val="001F5F"/>
                </a:solidFill>
                <a:latin typeface="Constantia"/>
                <a:cs typeface="Constantia"/>
              </a:rPr>
              <a:t>current</a:t>
            </a:r>
            <a:r>
              <a:rPr sz="3200" spc="-1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script</a:t>
            </a:r>
            <a:endParaRPr sz="3200">
              <a:latin typeface="Constantia"/>
              <a:cs typeface="Constantia"/>
            </a:endParaRPr>
          </a:p>
          <a:p>
            <a:pPr marL="447040" indent="-342900">
              <a:lnSpc>
                <a:spcPct val="100000"/>
              </a:lnSpc>
              <a:spcBef>
                <a:spcPts val="1155"/>
              </a:spcBef>
              <a:buFont typeface="Wingdings"/>
              <a:buChar char=""/>
              <a:tabLst>
                <a:tab pos="446405" algn="l"/>
                <a:tab pos="447040" algn="l"/>
              </a:tabLst>
            </a:pPr>
            <a:r>
              <a:rPr sz="3200" spc="-15" dirty="0">
                <a:solidFill>
                  <a:srgbClr val="001F5F"/>
                </a:solidFill>
                <a:latin typeface="Constantia"/>
                <a:cs typeface="Constantia"/>
              </a:rPr>
              <a:t>Syntax</a:t>
            </a:r>
            <a:endParaRPr sz="3200">
              <a:latin typeface="Constantia"/>
              <a:cs typeface="Constantia"/>
            </a:endParaRPr>
          </a:p>
          <a:p>
            <a:pPr marL="847725" lvl="1" indent="-287020">
              <a:lnSpc>
                <a:spcPct val="100000"/>
              </a:lnSpc>
              <a:spcBef>
                <a:spcPts val="1060"/>
              </a:spcBef>
              <a:buFont typeface="Wingdings"/>
              <a:buChar char=""/>
              <a:tabLst>
                <a:tab pos="848360" algn="l"/>
              </a:tabLst>
            </a:pPr>
            <a:r>
              <a:rPr sz="2800" spc="-15" dirty="0">
                <a:solidFill>
                  <a:srgbClr val="001F5F"/>
                </a:solidFill>
                <a:latin typeface="Constantia"/>
                <a:cs typeface="Constantia"/>
              </a:rPr>
              <a:t>die(message)</a:t>
            </a:r>
            <a:endParaRPr sz="2800">
              <a:latin typeface="Constantia"/>
              <a:cs typeface="Constant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8307" y="371856"/>
            <a:ext cx="8525510" cy="806450"/>
            <a:chOff x="178307" y="371856"/>
            <a:chExt cx="8525510" cy="8064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146" y="516636"/>
              <a:ext cx="8313415" cy="6217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307" y="371856"/>
              <a:ext cx="4811268" cy="806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199" y="533412"/>
              <a:ext cx="8229600" cy="533400"/>
            </a:xfrm>
            <a:custGeom>
              <a:avLst/>
              <a:gdLst/>
              <a:ahLst/>
              <a:cxnLst/>
              <a:rect l="l" t="t" r="r" b="b"/>
              <a:pathLst>
                <a:path w="8229600" h="533400">
                  <a:moveTo>
                    <a:pt x="82296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229600" y="5331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888" y="384048"/>
              <a:ext cx="4727448" cy="717803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1066800" y="3951732"/>
            <a:ext cx="7315200" cy="2677795"/>
          </a:xfrm>
          <a:custGeom>
            <a:avLst/>
            <a:gdLst/>
            <a:ahLst/>
            <a:cxnLst/>
            <a:rect l="l" t="t" r="r" b="b"/>
            <a:pathLst>
              <a:path w="7315200" h="2677795">
                <a:moveTo>
                  <a:pt x="7315200" y="0"/>
                </a:moveTo>
                <a:lnTo>
                  <a:pt x="0" y="0"/>
                </a:lnTo>
                <a:lnTo>
                  <a:pt x="0" y="2677668"/>
                </a:lnTo>
                <a:lnTo>
                  <a:pt x="7315200" y="2677668"/>
                </a:lnTo>
                <a:lnTo>
                  <a:pt x="7315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66800" y="3951732"/>
            <a:ext cx="7315200" cy="2677795"/>
          </a:xfrm>
          <a:prstGeom prst="rect">
            <a:avLst/>
          </a:prstGeom>
          <a:ln w="25400">
            <a:solidFill>
              <a:srgbClr val="FDB809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91440" marR="1666875">
              <a:lnSpc>
                <a:spcPct val="100000"/>
              </a:lnSpc>
              <a:spcBef>
                <a:spcPts val="234"/>
              </a:spcBef>
            </a:pPr>
            <a:r>
              <a:rPr sz="2400" b="1" dirty="0">
                <a:latin typeface="Consolas"/>
                <a:cs typeface="Consolas"/>
              </a:rPr>
              <a:t>&lt;?php </a:t>
            </a:r>
            <a:r>
              <a:rPr sz="2400" b="1" spc="5" dirty="0">
                <a:latin typeface="Consolas"/>
                <a:cs typeface="Consolas"/>
              </a:rPr>
              <a:t> </a:t>
            </a:r>
            <a:r>
              <a:rPr sz="2400" b="1" dirty="0">
                <a:latin typeface="Consolas"/>
                <a:cs typeface="Consolas"/>
              </a:rPr>
              <a:t>if(!file_exists("welcome.txt"))</a:t>
            </a:r>
            <a:r>
              <a:rPr sz="2400" b="1" spc="30" dirty="0">
                <a:latin typeface="Consolas"/>
                <a:cs typeface="Consolas"/>
              </a:rPr>
              <a:t> </a:t>
            </a:r>
            <a:r>
              <a:rPr sz="2400" b="1" dirty="0">
                <a:latin typeface="Consolas"/>
                <a:cs typeface="Consolas"/>
              </a:rPr>
              <a:t>{</a:t>
            </a:r>
            <a:endParaRPr sz="2400">
              <a:latin typeface="Consolas"/>
              <a:cs typeface="Consolas"/>
            </a:endParaRPr>
          </a:p>
          <a:p>
            <a:pPr marL="426720">
              <a:lnSpc>
                <a:spcPct val="100000"/>
              </a:lnSpc>
            </a:pPr>
            <a:r>
              <a:rPr sz="2400" b="1" dirty="0">
                <a:latin typeface="Consolas"/>
                <a:cs typeface="Consolas"/>
              </a:rPr>
              <a:t>die("File</a:t>
            </a:r>
            <a:r>
              <a:rPr sz="2400" b="1" spc="5" dirty="0">
                <a:latin typeface="Consolas"/>
                <a:cs typeface="Consolas"/>
              </a:rPr>
              <a:t> </a:t>
            </a:r>
            <a:r>
              <a:rPr sz="2400" b="1" dirty="0">
                <a:latin typeface="Consolas"/>
                <a:cs typeface="Consolas"/>
              </a:rPr>
              <a:t>not</a:t>
            </a:r>
            <a:r>
              <a:rPr sz="2400" b="1" spc="-20" dirty="0">
                <a:latin typeface="Consolas"/>
                <a:cs typeface="Consolas"/>
              </a:rPr>
              <a:t> </a:t>
            </a:r>
            <a:r>
              <a:rPr sz="2400" b="1" dirty="0">
                <a:latin typeface="Consolas"/>
                <a:cs typeface="Consolas"/>
              </a:rPr>
              <a:t>found");</a:t>
            </a:r>
            <a:endParaRPr sz="2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2400" b="1" dirty="0">
                <a:latin typeface="Consolas"/>
                <a:cs typeface="Consolas"/>
              </a:rPr>
              <a:t>}</a:t>
            </a:r>
            <a:r>
              <a:rPr sz="2400" b="1" spc="-40" dirty="0">
                <a:latin typeface="Consolas"/>
                <a:cs typeface="Consolas"/>
              </a:rPr>
              <a:t> </a:t>
            </a:r>
            <a:r>
              <a:rPr sz="2400" b="1" dirty="0">
                <a:latin typeface="Consolas"/>
                <a:cs typeface="Consolas"/>
              </a:rPr>
              <a:t>else</a:t>
            </a:r>
            <a:r>
              <a:rPr sz="2400" b="1" spc="-20" dirty="0">
                <a:latin typeface="Consolas"/>
                <a:cs typeface="Consolas"/>
              </a:rPr>
              <a:t> </a:t>
            </a:r>
            <a:r>
              <a:rPr sz="2400" b="1" dirty="0">
                <a:latin typeface="Consolas"/>
                <a:cs typeface="Consolas"/>
              </a:rPr>
              <a:t>{</a:t>
            </a:r>
            <a:endParaRPr sz="2400">
              <a:latin typeface="Consolas"/>
              <a:cs typeface="Consolas"/>
            </a:endParaRPr>
          </a:p>
          <a:p>
            <a:pPr marL="42672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latin typeface="Consolas"/>
                <a:cs typeface="Consolas"/>
              </a:rPr>
              <a:t>$file=fopen("welcome.txt","r");</a:t>
            </a:r>
            <a:endParaRPr sz="2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2400" b="1" dirty="0">
                <a:latin typeface="Consolas"/>
                <a:cs typeface="Consolas"/>
              </a:rPr>
              <a:t>}</a:t>
            </a:r>
            <a:endParaRPr sz="2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2400" b="1" dirty="0">
                <a:latin typeface="Consolas"/>
                <a:cs typeface="Consolas"/>
              </a:rPr>
              <a:t>?&gt;</a:t>
            </a:r>
            <a:endParaRPr sz="2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8891" y="601980"/>
            <a:ext cx="8455660" cy="6256020"/>
            <a:chOff x="278891" y="601980"/>
            <a:chExt cx="8455660" cy="62560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1" y="601980"/>
              <a:ext cx="8267696" cy="60578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891" y="690371"/>
              <a:ext cx="8455152" cy="61676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9" y="685800"/>
              <a:ext cx="8153400" cy="5943600"/>
            </a:xfrm>
            <a:custGeom>
              <a:avLst/>
              <a:gdLst/>
              <a:ahLst/>
              <a:cxnLst/>
              <a:rect l="l" t="t" r="r" b="b"/>
              <a:pathLst>
                <a:path w="8153400" h="5943600">
                  <a:moveTo>
                    <a:pt x="8153400" y="0"/>
                  </a:moveTo>
                  <a:lnTo>
                    <a:pt x="0" y="0"/>
                  </a:lnTo>
                  <a:lnTo>
                    <a:pt x="0" y="5943600"/>
                  </a:lnTo>
                  <a:lnTo>
                    <a:pt x="8153400" y="5943600"/>
                  </a:lnTo>
                  <a:lnTo>
                    <a:pt x="8153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99" y="685800"/>
              <a:ext cx="8153400" cy="5943600"/>
            </a:xfrm>
            <a:custGeom>
              <a:avLst/>
              <a:gdLst/>
              <a:ahLst/>
              <a:cxnLst/>
              <a:rect l="l" t="t" r="r" b="b"/>
              <a:pathLst>
                <a:path w="8153400" h="5943600">
                  <a:moveTo>
                    <a:pt x="0" y="5943600"/>
                  </a:moveTo>
                  <a:lnTo>
                    <a:pt x="8153400" y="5943600"/>
                  </a:lnTo>
                  <a:lnTo>
                    <a:pt x="8153400" y="0"/>
                  </a:lnTo>
                  <a:lnTo>
                    <a:pt x="0" y="0"/>
                  </a:lnTo>
                  <a:lnTo>
                    <a:pt x="0" y="5943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839470"/>
            <a:ext cx="7927340" cy="5056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2700" spc="-4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oper</a:t>
            </a:r>
            <a:r>
              <a:rPr sz="2700" spc="-1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700" spc="-60" dirty="0">
                <a:solidFill>
                  <a:srgbClr val="001F5F"/>
                </a:solidFill>
                <a:latin typeface="Constantia"/>
                <a:cs typeface="Constantia"/>
              </a:rPr>
              <a:t>x</a:t>
            </a:r>
            <a:r>
              <a:rPr sz="2700" spc="-50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eption</a:t>
            </a:r>
            <a:r>
              <a:rPr sz="27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spc="-50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700" spc="5" dirty="0">
                <a:solidFill>
                  <a:srgbClr val="001F5F"/>
                </a:solidFill>
                <a:latin typeface="Constantia"/>
                <a:cs typeface="Constantia"/>
              </a:rPr>
              <a:t>d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7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should i</a:t>
            </a:r>
            <a:r>
              <a:rPr sz="2700" spc="-5" dirty="0">
                <a:solidFill>
                  <a:srgbClr val="001F5F"/>
                </a:solidFill>
                <a:latin typeface="Constantia"/>
                <a:cs typeface="Constantia"/>
              </a:rPr>
              <a:t>nclud</a:t>
            </a:r>
            <a:r>
              <a:rPr sz="2700" spc="5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700" dirty="0">
                <a:solidFill>
                  <a:srgbClr val="001F5F"/>
                </a:solidFill>
                <a:latin typeface="Constantia"/>
                <a:cs typeface="Constantia"/>
              </a:rPr>
              <a:t>:</a:t>
            </a:r>
            <a:endParaRPr sz="2700">
              <a:latin typeface="Constantia"/>
              <a:cs typeface="Constantia"/>
            </a:endParaRPr>
          </a:p>
          <a:p>
            <a:pPr marL="756285" marR="5080" lvl="1" indent="-287020">
              <a:lnSpc>
                <a:spcPct val="150100"/>
              </a:lnSpc>
              <a:spcBef>
                <a:spcPts val="64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35" dirty="0">
                <a:solidFill>
                  <a:srgbClr val="FF0000"/>
                </a:solidFill>
                <a:latin typeface="Constantia"/>
                <a:cs typeface="Constantia"/>
              </a:rPr>
              <a:t>Try</a:t>
            </a:r>
            <a:r>
              <a:rPr sz="2400" spc="-8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-</a:t>
            </a:r>
            <a:r>
              <a:rPr sz="24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4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function</a:t>
            </a:r>
            <a:r>
              <a:rPr sz="24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using</a:t>
            </a:r>
            <a:r>
              <a:rPr sz="24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24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exception</a:t>
            </a:r>
            <a:r>
              <a:rPr sz="24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should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 be</a:t>
            </a:r>
            <a:r>
              <a:rPr sz="24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4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4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"try" </a:t>
            </a:r>
            <a:r>
              <a:rPr sz="2400" spc="-5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block.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If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exception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does not </a:t>
            </a:r>
            <a:r>
              <a:rPr sz="2400" spc="-30" dirty="0">
                <a:solidFill>
                  <a:srgbClr val="001F5F"/>
                </a:solidFill>
                <a:latin typeface="Constantia"/>
                <a:cs typeface="Constantia"/>
              </a:rPr>
              <a:t>trigger,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400" spc="-20" dirty="0">
                <a:solidFill>
                  <a:srgbClr val="001F5F"/>
                </a:solidFill>
                <a:latin typeface="Constantia"/>
                <a:cs typeface="Constantia"/>
              </a:rPr>
              <a:t>code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will </a:t>
            </a:r>
            <a:r>
              <a:rPr sz="24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continue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as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normal. </a:t>
            </a:r>
            <a:r>
              <a:rPr sz="2400" spc="-35" dirty="0">
                <a:solidFill>
                  <a:srgbClr val="001F5F"/>
                </a:solidFill>
                <a:latin typeface="Constantia"/>
                <a:cs typeface="Constantia"/>
              </a:rPr>
              <a:t>However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if the 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exception 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triggers, </a:t>
            </a:r>
            <a:r>
              <a:rPr sz="2400" spc="-5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24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exception</a:t>
            </a:r>
            <a:r>
              <a:rPr sz="24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is</a:t>
            </a:r>
            <a:r>
              <a:rPr sz="24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"thrown"</a:t>
            </a:r>
            <a:endParaRPr sz="2400">
              <a:latin typeface="Constantia"/>
              <a:cs typeface="Constantia"/>
            </a:endParaRPr>
          </a:p>
          <a:p>
            <a:pPr marL="756285" marR="574040" lvl="1" indent="-287020">
              <a:lnSpc>
                <a:spcPct val="150100"/>
              </a:lnSpc>
              <a:spcBef>
                <a:spcPts val="57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0000"/>
                </a:solidFill>
                <a:latin typeface="Constantia"/>
                <a:cs typeface="Constantia"/>
              </a:rPr>
              <a:t>Th</a:t>
            </a:r>
            <a:r>
              <a:rPr sz="2400" spc="-30" dirty="0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sz="2400" spc="-50" dirty="0">
                <a:solidFill>
                  <a:srgbClr val="FF0000"/>
                </a:solidFill>
                <a:latin typeface="Constantia"/>
                <a:cs typeface="Constantia"/>
              </a:rPr>
              <a:t>o</a:t>
            </a:r>
            <a:r>
              <a:rPr sz="2400" dirty="0">
                <a:solidFill>
                  <a:srgbClr val="FF0000"/>
                </a:solidFill>
                <a:latin typeface="Constantia"/>
                <a:cs typeface="Constantia"/>
              </a:rPr>
              <a:t>w</a:t>
            </a:r>
            <a:r>
              <a:rPr sz="2400" spc="-5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-</a:t>
            </a:r>
            <a:r>
              <a:rPr sz="24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Th</a:t>
            </a:r>
            <a:r>
              <a:rPr sz="2400" spc="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4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24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2400" spc="-55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24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65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ou</a:t>
            </a:r>
            <a:r>
              <a:rPr sz="24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400" spc="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400" spc="5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2400" spc="-55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r>
              <a:rPr sz="2400" spc="-1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24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400" spc="-60" dirty="0">
                <a:solidFill>
                  <a:srgbClr val="001F5F"/>
                </a:solidFill>
                <a:latin typeface="Constantia"/>
                <a:cs typeface="Constantia"/>
              </a:rPr>
              <a:t>x</a:t>
            </a:r>
            <a:r>
              <a:rPr sz="2400" spc="-55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ept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ion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.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Each 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"th</a:t>
            </a:r>
            <a:r>
              <a:rPr sz="2400" spc="-3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400" spc="-55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w"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mus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400" spc="-7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h</a:t>
            </a:r>
            <a:r>
              <a:rPr sz="2400" spc="-6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400" spc="-55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4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at</a:t>
            </a:r>
            <a:r>
              <a:rPr sz="24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least</a:t>
            </a:r>
            <a:r>
              <a:rPr sz="24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o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4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"ca</a:t>
            </a:r>
            <a:r>
              <a:rPr sz="2400" spc="-4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ch"</a:t>
            </a:r>
            <a:endParaRPr sz="2400">
              <a:latin typeface="Constantia"/>
              <a:cs typeface="Constantia"/>
            </a:endParaRPr>
          </a:p>
          <a:p>
            <a:pPr marL="756285" marR="9525" lvl="1" indent="-287020">
              <a:lnSpc>
                <a:spcPct val="150100"/>
              </a:lnSpc>
              <a:spcBef>
                <a:spcPts val="57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10" dirty="0">
                <a:solidFill>
                  <a:srgbClr val="FF0000"/>
                </a:solidFill>
                <a:latin typeface="Constantia"/>
                <a:cs typeface="Constantia"/>
              </a:rPr>
              <a:t>Catch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- A 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"catch"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block 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retrieves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an 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exception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and </a:t>
            </a:r>
            <a:r>
              <a:rPr sz="2400" spc="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creates</a:t>
            </a:r>
            <a:r>
              <a:rPr sz="24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24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object</a:t>
            </a:r>
            <a:r>
              <a:rPr sz="24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containing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4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exception</a:t>
            </a:r>
            <a:r>
              <a:rPr sz="24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information</a:t>
            </a:r>
            <a:endParaRPr sz="24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8307" y="0"/>
            <a:ext cx="8534400" cy="721360"/>
            <a:chOff x="178307" y="0"/>
            <a:chExt cx="8534400" cy="7213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8" y="50292"/>
              <a:ext cx="8336280" cy="6400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307" y="0"/>
              <a:ext cx="5573268" cy="72085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199" y="76212"/>
              <a:ext cx="8229600" cy="533400"/>
            </a:xfrm>
            <a:custGeom>
              <a:avLst/>
              <a:gdLst/>
              <a:ahLst/>
              <a:cxnLst/>
              <a:rect l="l" t="t" r="r" b="b"/>
              <a:pathLst>
                <a:path w="8229600" h="533400">
                  <a:moveTo>
                    <a:pt x="82296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229600" y="5331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888" y="0"/>
              <a:ext cx="5486400" cy="649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295425"/>
            <a:ext cx="8305800" cy="4401185"/>
          </a:xfrm>
          <a:custGeom>
            <a:avLst/>
            <a:gdLst/>
            <a:ahLst/>
            <a:cxnLst/>
            <a:rect l="l" t="t" r="r" b="b"/>
            <a:pathLst>
              <a:path w="8305800" h="4401185">
                <a:moveTo>
                  <a:pt x="0" y="4401185"/>
                </a:moveTo>
                <a:lnTo>
                  <a:pt x="8305800" y="4401185"/>
                </a:lnTo>
                <a:lnTo>
                  <a:pt x="8305800" y="0"/>
                </a:lnTo>
                <a:lnTo>
                  <a:pt x="0" y="0"/>
                </a:lnTo>
                <a:lnTo>
                  <a:pt x="0" y="4401185"/>
                </a:lnTo>
                <a:close/>
              </a:path>
            </a:pathLst>
          </a:custGeom>
          <a:ln w="25400">
            <a:solidFill>
              <a:srgbClr val="FDB8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9740" y="1313433"/>
            <a:ext cx="7291705" cy="4295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&lt;?php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function</a:t>
            </a:r>
            <a:r>
              <a:rPr sz="2000" b="1" spc="-5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checkNum($number)</a:t>
            </a:r>
            <a:r>
              <a:rPr sz="2000" b="1" spc="-5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{</a:t>
            </a:r>
            <a:endParaRPr sz="2000">
              <a:latin typeface="Consolas"/>
              <a:cs typeface="Consolas"/>
            </a:endParaRPr>
          </a:p>
          <a:p>
            <a:pPr marL="291465">
              <a:lnSpc>
                <a:spcPct val="100000"/>
              </a:lnSpc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if($number&gt;1)</a:t>
            </a:r>
            <a:r>
              <a:rPr sz="2000" b="1" spc="-9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{</a:t>
            </a:r>
            <a:endParaRPr sz="2000">
              <a:latin typeface="Consolas"/>
              <a:cs typeface="Consolas"/>
            </a:endParaRPr>
          </a:p>
          <a:p>
            <a:pPr marL="570230">
              <a:lnSpc>
                <a:spcPct val="100000"/>
              </a:lnSpc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throw</a:t>
            </a:r>
            <a:r>
              <a:rPr sz="2000" b="1" spc="-2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new</a:t>
            </a:r>
            <a:r>
              <a:rPr sz="2000" b="1" spc="-1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Exception("Value</a:t>
            </a:r>
            <a:r>
              <a:rPr sz="2000" b="1" spc="-4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must</a:t>
            </a:r>
            <a:r>
              <a:rPr sz="2000" b="1" spc="-1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be</a:t>
            </a:r>
            <a:r>
              <a:rPr sz="2000" b="1" spc="-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1</a:t>
            </a:r>
            <a:r>
              <a:rPr sz="2000" b="1" spc="-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or below");</a:t>
            </a:r>
            <a:endParaRPr sz="2000">
              <a:latin typeface="Consolas"/>
              <a:cs typeface="Consolas"/>
            </a:endParaRPr>
          </a:p>
          <a:p>
            <a:pPr marL="291465">
              <a:lnSpc>
                <a:spcPct val="100000"/>
              </a:lnSpc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  <a:p>
            <a:pPr marL="291465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return</a:t>
            </a:r>
            <a:r>
              <a:rPr sz="2000" b="1" spc="-7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true;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try</a:t>
            </a:r>
            <a:r>
              <a:rPr sz="2000" b="1" spc="-7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{</a:t>
            </a:r>
            <a:endParaRPr sz="2000">
              <a:latin typeface="Consolas"/>
              <a:cs typeface="Consolas"/>
            </a:endParaRPr>
          </a:p>
          <a:p>
            <a:pPr marL="291465">
              <a:lnSpc>
                <a:spcPct val="100000"/>
              </a:lnSpc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checkNum(2);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catch(Exception</a:t>
            </a:r>
            <a:r>
              <a:rPr sz="2000" b="1" spc="-7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$e)</a:t>
            </a:r>
            <a:r>
              <a:rPr sz="2000" b="1" spc="-4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{</a:t>
            </a:r>
            <a:endParaRPr sz="2000">
              <a:latin typeface="Consolas"/>
              <a:cs typeface="Consolas"/>
            </a:endParaRPr>
          </a:p>
          <a:p>
            <a:pPr marL="291465">
              <a:lnSpc>
                <a:spcPct val="100000"/>
              </a:lnSpc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echo</a:t>
            </a:r>
            <a:r>
              <a:rPr sz="2000" b="1" spc="-2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'Message:</a:t>
            </a:r>
            <a:r>
              <a:rPr sz="2000" b="1" spc="-5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'</a:t>
            </a:r>
            <a:r>
              <a:rPr sz="2000" b="1" spc="-1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.$e-&gt;getMessage();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001F5F"/>
                </a:solidFill>
                <a:latin typeface="Consolas"/>
                <a:cs typeface="Consolas"/>
              </a:rPr>
              <a:t>?&gt;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8307" y="219456"/>
            <a:ext cx="8525510" cy="806450"/>
            <a:chOff x="178307" y="219456"/>
            <a:chExt cx="8525510" cy="8064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146" y="364236"/>
              <a:ext cx="8313415" cy="6217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307" y="219456"/>
              <a:ext cx="7370064" cy="8061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7199" y="381266"/>
              <a:ext cx="8229600" cy="533400"/>
            </a:xfrm>
            <a:custGeom>
              <a:avLst/>
              <a:gdLst/>
              <a:ahLst/>
              <a:cxnLst/>
              <a:rect l="l" t="t" r="r" b="b"/>
              <a:pathLst>
                <a:path w="8229600" h="533400">
                  <a:moveTo>
                    <a:pt x="8229600" y="0"/>
                  </a:moveTo>
                  <a:lnTo>
                    <a:pt x="0" y="0"/>
                  </a:lnTo>
                  <a:lnTo>
                    <a:pt x="0" y="533133"/>
                  </a:lnTo>
                  <a:lnTo>
                    <a:pt x="8229600" y="533133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888" y="233172"/>
              <a:ext cx="7283196" cy="7223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608" y="1211577"/>
            <a:ext cx="8425180" cy="5646420"/>
            <a:chOff x="292608" y="1211577"/>
            <a:chExt cx="8425180" cy="5646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0" y="1211577"/>
              <a:ext cx="8343900" cy="54483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608" y="1269490"/>
              <a:ext cx="8395716" cy="55885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8229600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8229600" y="5334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0" y="5334000"/>
                  </a:moveTo>
                  <a:lnTo>
                    <a:pt x="8229600" y="5334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1412493"/>
            <a:ext cx="7917180" cy="450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What</a:t>
            </a:r>
            <a:r>
              <a:rPr sz="25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do</a:t>
            </a:r>
            <a:r>
              <a:rPr sz="25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35" dirty="0">
                <a:solidFill>
                  <a:srgbClr val="001F5F"/>
                </a:solidFill>
                <a:latin typeface="Constantia"/>
                <a:cs typeface="Constantia"/>
              </a:rPr>
              <a:t>we</a:t>
            </a:r>
            <a:r>
              <a:rPr sz="25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Constantia"/>
                <a:cs typeface="Constantia"/>
              </a:rPr>
              <a:t>need</a:t>
            </a:r>
            <a:r>
              <a:rPr sz="25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25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500" spc="-1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create</a:t>
            </a:r>
            <a:r>
              <a:rPr sz="25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5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35" dirty="0">
                <a:solidFill>
                  <a:srgbClr val="001F5F"/>
                </a:solidFill>
                <a:latin typeface="Constantia"/>
                <a:cs typeface="Constantia"/>
              </a:rPr>
              <a:t>CGI</a:t>
            </a:r>
            <a:r>
              <a:rPr sz="2500" spc="-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001F5F"/>
                </a:solidFill>
                <a:latin typeface="Constantia"/>
                <a:cs typeface="Constantia"/>
              </a:rPr>
              <a:t>program?</a:t>
            </a:r>
            <a:endParaRPr sz="25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64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programming</a:t>
            </a:r>
            <a:r>
              <a:rPr sz="22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language</a:t>
            </a:r>
            <a:endParaRPr sz="22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58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eb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</a:t>
            </a:r>
            <a:r>
              <a:rPr sz="2200" spc="4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v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r>
              <a:rPr sz="2200" spc="-1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on</a:t>
            </a:r>
            <a:r>
              <a:rPr sz="2200" spc="50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igu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ed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f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r>
              <a:rPr sz="22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85" dirty="0">
                <a:solidFill>
                  <a:srgbClr val="001F5F"/>
                </a:solidFill>
                <a:latin typeface="Constantia"/>
                <a:cs typeface="Constantia"/>
              </a:rPr>
              <a:t>C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GI</a:t>
            </a:r>
            <a:endParaRPr sz="22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58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web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server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machine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that</a:t>
            </a:r>
            <a:r>
              <a:rPr sz="22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can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execute</a:t>
            </a:r>
            <a:r>
              <a:rPr sz="22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program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written</a:t>
            </a:r>
            <a:endParaRPr sz="2200">
              <a:latin typeface="Constantia"/>
              <a:cs typeface="Constantia"/>
            </a:endParaRPr>
          </a:p>
          <a:p>
            <a:pPr marL="756285">
              <a:lnSpc>
                <a:spcPct val="100000"/>
              </a:lnSpc>
              <a:spcBef>
                <a:spcPts val="1060"/>
              </a:spcBef>
            </a:pP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usin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2200" spc="-5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og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m</a:t>
            </a:r>
            <a:r>
              <a:rPr sz="2200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2200" spc="-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langua</a:t>
            </a:r>
            <a:r>
              <a:rPr sz="2200" spc="-50" dirty="0">
                <a:solidFill>
                  <a:srgbClr val="001F5F"/>
                </a:solidFill>
                <a:latin typeface="Constantia"/>
                <a:cs typeface="Constantia"/>
              </a:rPr>
              <a:t>g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-1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ou</a:t>
            </a:r>
            <a:r>
              <a:rPr sz="2200" spc="-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used</a:t>
            </a:r>
            <a:endParaRPr sz="2200">
              <a:latin typeface="Constantia"/>
              <a:cs typeface="Constantia"/>
            </a:endParaRPr>
          </a:p>
          <a:p>
            <a:pPr marL="756285" lvl="1" indent="-287020">
              <a:lnSpc>
                <a:spcPct val="100000"/>
              </a:lnSpc>
              <a:spcBef>
                <a:spcPts val="158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200" spc="-85" dirty="0">
                <a:solidFill>
                  <a:srgbClr val="001F5F"/>
                </a:solidFill>
                <a:latin typeface="Constantia"/>
                <a:cs typeface="Constantia"/>
              </a:rPr>
              <a:t>W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ri</a:t>
            </a:r>
            <a:r>
              <a:rPr sz="2200" spc="-4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</a:t>
            </a:r>
            <a:r>
              <a:rPr sz="22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5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our</a:t>
            </a:r>
            <a:r>
              <a:rPr sz="2200" spc="-1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cg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200" spc="-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2200" spc="-5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og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am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n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some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40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ext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ed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i</a:t>
            </a:r>
            <a:r>
              <a:rPr sz="2200" spc="-3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or</a:t>
            </a:r>
            <a:endParaRPr sz="2200">
              <a:latin typeface="Constantia"/>
              <a:cs typeface="Constantia"/>
            </a:endParaRPr>
          </a:p>
          <a:p>
            <a:pPr marL="756285" marR="5080" lvl="1" indent="-287020">
              <a:lnSpc>
                <a:spcPct val="140000"/>
              </a:lnSpc>
              <a:spcBef>
                <a:spcPts val="53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200" spc="-30" dirty="0">
                <a:solidFill>
                  <a:srgbClr val="001F5F"/>
                </a:solidFill>
                <a:latin typeface="Constantia"/>
                <a:cs typeface="Constantia"/>
              </a:rPr>
              <a:t>Save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executable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program</a:t>
            </a:r>
            <a:r>
              <a:rPr sz="2200" spc="-9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with</a:t>
            </a:r>
            <a:r>
              <a:rPr sz="2200" spc="-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an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extension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of</a:t>
            </a:r>
            <a:r>
              <a:rPr sz="2200" spc="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.cgi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in</a:t>
            </a:r>
            <a:r>
              <a:rPr sz="2200" spc="-5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200" spc="-54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directory</a:t>
            </a:r>
            <a:r>
              <a:rPr sz="2200" spc="-13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cgi-bin</a:t>
            </a:r>
            <a:r>
              <a:rPr sz="2200" spc="-9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which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tells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114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web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server</a:t>
            </a:r>
            <a:r>
              <a:rPr sz="22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execute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endParaRPr sz="2200">
              <a:latin typeface="Constantia"/>
              <a:cs typeface="Constantia"/>
            </a:endParaRPr>
          </a:p>
          <a:p>
            <a:pPr marL="756285">
              <a:lnSpc>
                <a:spcPct val="100000"/>
              </a:lnSpc>
              <a:spcBef>
                <a:spcPts val="1055"/>
              </a:spcBef>
            </a:pP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.cgi</a:t>
            </a:r>
            <a:r>
              <a:rPr sz="2200" spc="-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program</a:t>
            </a:r>
            <a:r>
              <a:rPr sz="2200" spc="-4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onstantia"/>
                <a:cs typeface="Constantia"/>
              </a:rPr>
              <a:t>instead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onstantia"/>
                <a:cs typeface="Constantia"/>
              </a:rPr>
              <a:t>before</a:t>
            </a:r>
            <a:r>
              <a:rPr sz="2200" spc="-1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sending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it</a:t>
            </a:r>
            <a:r>
              <a:rPr sz="2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200" spc="-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the</a:t>
            </a:r>
            <a:r>
              <a:rPr sz="2200" spc="-10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onstantia"/>
                <a:cs typeface="Constantia"/>
              </a:rPr>
              <a:t>client</a:t>
            </a:r>
            <a:endParaRPr sz="22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79" y="202692"/>
            <a:ext cx="8568055" cy="1096010"/>
            <a:chOff x="144779" y="202692"/>
            <a:chExt cx="8568055" cy="10960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202692"/>
              <a:ext cx="8336280" cy="10591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408432"/>
              <a:ext cx="5948172" cy="8900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" y="228853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229600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8229600" y="9525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" y="420623"/>
              <a:ext cx="5865876" cy="804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2315" y="1211577"/>
            <a:ext cx="8503920" cy="5646420"/>
            <a:chOff x="242315" y="1211577"/>
            <a:chExt cx="8503920" cy="5646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1211577"/>
              <a:ext cx="8343900" cy="54483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315" y="1344167"/>
              <a:ext cx="8503920" cy="55138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8229600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8229600" y="5334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295399"/>
              <a:ext cx="8229600" cy="5334000"/>
            </a:xfrm>
            <a:custGeom>
              <a:avLst/>
              <a:gdLst/>
              <a:ahLst/>
              <a:cxnLst/>
              <a:rect l="l" t="t" r="r" b="b"/>
              <a:pathLst>
                <a:path w="8229600" h="5334000">
                  <a:moveTo>
                    <a:pt x="0" y="5334000"/>
                  </a:moveTo>
                  <a:lnTo>
                    <a:pt x="8229600" y="5334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5334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1507363"/>
            <a:ext cx="7901940" cy="4125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35" dirty="0">
                <a:solidFill>
                  <a:srgbClr val="001F5F"/>
                </a:solidFill>
                <a:latin typeface="Constantia"/>
                <a:cs typeface="Constantia"/>
              </a:rPr>
              <a:t>CGI</a:t>
            </a:r>
            <a:r>
              <a:rPr sz="3200" spc="-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uses</a:t>
            </a:r>
            <a:r>
              <a:rPr sz="32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15" dirty="0">
                <a:solidFill>
                  <a:srgbClr val="001F5F"/>
                </a:solidFill>
                <a:latin typeface="Constantia"/>
                <a:cs typeface="Constantia"/>
              </a:rPr>
              <a:t>environment</a:t>
            </a:r>
            <a:r>
              <a:rPr sz="3200" spc="-1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variables</a:t>
            </a:r>
            <a:r>
              <a:rPr sz="3200" spc="-8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3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3200" spc="-16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send</a:t>
            </a:r>
            <a:endParaRPr sz="3200">
              <a:latin typeface="Constantia"/>
              <a:cs typeface="Constantia"/>
            </a:endParaRPr>
          </a:p>
          <a:p>
            <a:pPr marL="355600">
              <a:lnSpc>
                <a:spcPct val="100000"/>
              </a:lnSpc>
              <a:spcBef>
                <a:spcPts val="2300"/>
              </a:spcBef>
            </a:pPr>
            <a:r>
              <a:rPr sz="3200" spc="-70" dirty="0">
                <a:solidFill>
                  <a:srgbClr val="001F5F"/>
                </a:solidFill>
                <a:latin typeface="Constantia"/>
                <a:cs typeface="Constantia"/>
              </a:rPr>
              <a:t>y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our</a:t>
            </a:r>
            <a:r>
              <a:rPr sz="3200" spc="-2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p</a:t>
            </a:r>
            <a:r>
              <a:rPr sz="3200" spc="-6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og</a:t>
            </a:r>
            <a:r>
              <a:rPr sz="3200" spc="-65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am</a:t>
            </a:r>
            <a:r>
              <a:rPr sz="3200" spc="-5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onstantia"/>
                <a:cs typeface="Constantia"/>
              </a:rPr>
              <a:t>it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3200" spc="-11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pa</a:t>
            </a:r>
            <a:r>
              <a:rPr sz="3200" spc="-70" dirty="0">
                <a:solidFill>
                  <a:srgbClr val="001F5F"/>
                </a:solidFill>
                <a:latin typeface="Constantia"/>
                <a:cs typeface="Constantia"/>
              </a:rPr>
              <a:t>r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ame</a:t>
            </a:r>
            <a:r>
              <a:rPr sz="3200" spc="-55" dirty="0">
                <a:solidFill>
                  <a:srgbClr val="001F5F"/>
                </a:solidFill>
                <a:latin typeface="Constantia"/>
                <a:cs typeface="Constantia"/>
              </a:rPr>
              <a:t>t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er</a:t>
            </a:r>
            <a:r>
              <a:rPr sz="3200" spc="-55" dirty="0">
                <a:solidFill>
                  <a:srgbClr val="001F5F"/>
                </a:solidFill>
                <a:latin typeface="Constantia"/>
                <a:cs typeface="Constantia"/>
              </a:rPr>
              <a:t>s</a:t>
            </a:r>
            <a:r>
              <a:rPr sz="3200" dirty="0">
                <a:solidFill>
                  <a:srgbClr val="001F5F"/>
                </a:solidFill>
                <a:latin typeface="Constantia"/>
                <a:cs typeface="Constantia"/>
              </a:rPr>
              <a:t>.</a:t>
            </a:r>
            <a:endParaRPr sz="3200">
              <a:latin typeface="Constantia"/>
              <a:cs typeface="Constantia"/>
            </a:endParaRPr>
          </a:p>
          <a:p>
            <a:pPr marL="756285" marR="5080" lvl="1" indent="-287020">
              <a:lnSpc>
                <a:spcPct val="160000"/>
              </a:lnSpc>
              <a:spcBef>
                <a:spcPts val="785"/>
              </a:spcBef>
              <a:buFont typeface="Wingdings"/>
              <a:buChar char=""/>
              <a:tabLst>
                <a:tab pos="756920" algn="l"/>
              </a:tabLst>
            </a:pPr>
            <a:r>
              <a:rPr sz="2800" spc="-35" dirty="0">
                <a:solidFill>
                  <a:srgbClr val="001F5F"/>
                </a:solidFill>
                <a:latin typeface="Constantia"/>
                <a:cs typeface="Constantia"/>
              </a:rPr>
              <a:t>For </a:t>
            </a:r>
            <a:r>
              <a:rPr sz="2800" spc="-5" dirty="0">
                <a:solidFill>
                  <a:srgbClr val="FF0000"/>
                </a:solidFill>
                <a:latin typeface="Constantia"/>
                <a:cs typeface="Constantia"/>
              </a:rPr>
              <a:t>GET </a:t>
            </a:r>
            <a:r>
              <a:rPr sz="2800" spc="-10" dirty="0">
                <a:solidFill>
                  <a:srgbClr val="001F5F"/>
                </a:solidFill>
                <a:latin typeface="Constantia"/>
                <a:cs typeface="Constantia"/>
              </a:rPr>
              <a:t>submissions, </a:t>
            </a:r>
            <a:r>
              <a:rPr sz="2800" spc="-5" dirty="0">
                <a:solidFill>
                  <a:srgbClr val="001F5F"/>
                </a:solidFill>
                <a:latin typeface="Constantia"/>
                <a:cs typeface="Constantia"/>
              </a:rPr>
              <a:t>cgi </a:t>
            </a:r>
            <a:r>
              <a:rPr sz="2800" spc="-15" dirty="0">
                <a:solidFill>
                  <a:srgbClr val="001F5F"/>
                </a:solidFill>
                <a:latin typeface="Constantia"/>
                <a:cs typeface="Constantia"/>
              </a:rPr>
              <a:t>programs read </a:t>
            </a:r>
            <a:r>
              <a:rPr sz="2800" spc="-10" dirty="0">
                <a:solidFill>
                  <a:srgbClr val="001F5F"/>
                </a:solidFill>
                <a:latin typeface="Constantia"/>
                <a:cs typeface="Constantia"/>
              </a:rPr>
              <a:t>users </a:t>
            </a:r>
            <a:r>
              <a:rPr sz="2800" spc="-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onstantia"/>
                <a:cs typeface="Constantia"/>
              </a:rPr>
              <a:t>form input </a:t>
            </a:r>
            <a:r>
              <a:rPr sz="2800" spc="-15" dirty="0">
                <a:solidFill>
                  <a:srgbClr val="001F5F"/>
                </a:solidFill>
                <a:latin typeface="Constantia"/>
                <a:cs typeface="Constantia"/>
              </a:rPr>
              <a:t>from </a:t>
            </a:r>
            <a:r>
              <a:rPr sz="2800" spc="-10" dirty="0">
                <a:solidFill>
                  <a:srgbClr val="001F5F"/>
                </a:solidFill>
                <a:latin typeface="Constantia"/>
                <a:cs typeface="Constantia"/>
              </a:rPr>
              <a:t>the </a:t>
            </a:r>
            <a:r>
              <a:rPr sz="2800" spc="-15" dirty="0">
                <a:solidFill>
                  <a:srgbClr val="001F5F"/>
                </a:solidFill>
                <a:latin typeface="Constantia"/>
                <a:cs typeface="Constantia"/>
              </a:rPr>
              <a:t>environment </a:t>
            </a:r>
            <a:r>
              <a:rPr sz="2800" spc="-5" dirty="0">
                <a:solidFill>
                  <a:srgbClr val="001F5F"/>
                </a:solidFill>
                <a:latin typeface="Constantia"/>
                <a:cs typeface="Constantia"/>
              </a:rPr>
              <a:t>variable </a:t>
            </a:r>
            <a:r>
              <a:rPr sz="28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onstantia"/>
                <a:cs typeface="Constantia"/>
              </a:rPr>
              <a:t>QUERY_STRING</a:t>
            </a:r>
            <a:r>
              <a:rPr sz="2800" spc="-25" dirty="0">
                <a:solidFill>
                  <a:srgbClr val="001F5F"/>
                </a:solidFill>
                <a:latin typeface="Constantia"/>
                <a:cs typeface="Constantia"/>
              </a:rPr>
              <a:t>.</a:t>
            </a:r>
            <a:r>
              <a:rPr sz="28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35" dirty="0">
                <a:solidFill>
                  <a:srgbClr val="001F5F"/>
                </a:solidFill>
                <a:latin typeface="Constantia"/>
                <a:cs typeface="Constantia"/>
              </a:rPr>
              <a:t>For</a:t>
            </a:r>
            <a:r>
              <a:rPr sz="2800" spc="-1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onstantia"/>
                <a:cs typeface="Constantia"/>
              </a:rPr>
              <a:t>POST</a:t>
            </a:r>
            <a:r>
              <a:rPr sz="2800" spc="-12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onstantia"/>
                <a:cs typeface="Constantia"/>
              </a:rPr>
              <a:t>submissions,</a:t>
            </a:r>
            <a:r>
              <a:rPr sz="280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onstantia"/>
                <a:cs typeface="Constantia"/>
              </a:rPr>
              <a:t>from </a:t>
            </a:r>
            <a:r>
              <a:rPr sz="2800" spc="-68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onstantia"/>
                <a:cs typeface="Constantia"/>
              </a:rPr>
              <a:t>STDIN</a:t>
            </a:r>
            <a:r>
              <a:rPr sz="2800" spc="-25" dirty="0">
                <a:solidFill>
                  <a:srgbClr val="001F5F"/>
                </a:solidFill>
                <a:latin typeface="Constantia"/>
                <a:cs typeface="Constantia"/>
              </a:rPr>
              <a:t>.</a:t>
            </a:r>
            <a:endParaRPr sz="2800">
              <a:latin typeface="Constantia"/>
              <a:cs typeface="Constant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8307" y="0"/>
            <a:ext cx="8534400" cy="1292860"/>
            <a:chOff x="178307" y="0"/>
            <a:chExt cx="8534400" cy="12928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8" y="202692"/>
              <a:ext cx="8336280" cy="10591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307" y="0"/>
              <a:ext cx="8494776" cy="129235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199" y="228854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229600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8229600" y="9525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888" y="9144"/>
              <a:ext cx="8407908" cy="121157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</TotalTime>
  <Words>4790</Words>
  <Application>Microsoft Office PowerPoint</Application>
  <PresentationFormat>On-screen Show (4:3)</PresentationFormat>
  <Paragraphs>626</Paragraphs>
  <Slides>77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&lt;html&gt;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&lt;?php $t = date("H");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user-pc</dc:creator>
  <cp:lastModifiedBy>Abu Ayub</cp:lastModifiedBy>
  <cp:revision>5</cp:revision>
  <dcterms:created xsi:type="dcterms:W3CDTF">2023-05-12T07:28:56Z</dcterms:created>
  <dcterms:modified xsi:type="dcterms:W3CDTF">2023-05-25T07:31:16Z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2015-12-24T00:00:00Z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2023-05-12T00:00:00Z</vt:filetime>
  </property>
</Properties>
</file>